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8" r:id="rId12"/>
    <p:sldId id="264" r:id="rId13"/>
    <p:sldId id="269" r:id="rId14"/>
    <p:sldId id="266" r:id="rId15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922" autoAdjust="0"/>
  </p:normalViewPr>
  <p:slideViewPr>
    <p:cSldViewPr snapToGrid="0">
      <p:cViewPr varScale="1">
        <p:scale>
          <a:sx n="69" d="100"/>
          <a:sy n="69" d="100"/>
        </p:scale>
        <p:origin x="12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98F7F-B305-4514-9710-0D10AC29E32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F6542BF-557A-485D-9805-AE2AA5ACBBC5}">
      <dgm:prSet custT="1"/>
      <dgm:spPr/>
      <dgm:t>
        <a:bodyPr/>
        <a:lstStyle/>
        <a:p>
          <a:r>
            <a:rPr lang="fa-IR" sz="1400" i="0" baseline="0" dirty="0">
              <a:cs typeface="B Yekan" panose="00000400000000000000" pitchFamily="2" charset="-78"/>
            </a:rPr>
            <a:t>High-dimensional Environments</a:t>
          </a:r>
          <a:br>
            <a:rPr lang="fa-IR" sz="1400" i="0" baseline="0" dirty="0">
              <a:cs typeface="B Yekan" panose="00000400000000000000" pitchFamily="2" charset="-78"/>
            </a:rPr>
          </a:br>
          <a:r>
            <a:rPr lang="ar-SA" sz="1400" i="0" baseline="0" dirty="0">
              <a:cs typeface="B Yekan" panose="00000400000000000000" pitchFamily="2" charset="-78"/>
            </a:rPr>
            <a:t>محیط‌های با ابعاد بالا</a:t>
          </a:r>
          <a:endParaRPr lang="en-US" sz="1400" dirty="0">
            <a:cs typeface="B Yekan" panose="00000400000000000000" pitchFamily="2" charset="-78"/>
          </a:endParaRPr>
        </a:p>
      </dgm:t>
    </dgm:pt>
    <dgm:pt modelId="{12012288-5331-4D5D-AF8E-766E941F07D7}" type="parTrans" cxnId="{D045685B-0F18-4719-A340-95B8604A5853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48A0E381-55A7-47C8-9993-5B4DACAFD927}" type="sibTrans" cxnId="{D045685B-0F18-4719-A340-95B8604A5853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AF606F8D-F7DF-42D7-A747-BACA30179E63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Lack of Evaluation Techniques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کمبود روش‌های ارزیابی</a:t>
          </a:r>
          <a:endParaRPr lang="en-US" sz="1400">
            <a:cs typeface="B Yekan" panose="00000400000000000000" pitchFamily="2" charset="-78"/>
          </a:endParaRPr>
        </a:p>
      </dgm:t>
    </dgm:pt>
    <dgm:pt modelId="{7B2ACC4C-1B0E-47C2-8125-7B9F4816EA91}" type="parTrans" cxnId="{85CB4BF3-EB84-46AB-9319-52C3EC34B380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6B539E66-FA66-4558-847F-EBCE28B47086}" type="sibTrans" cxnId="{85CB4BF3-EB84-46AB-9319-52C3EC34B380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B51A75E8-DE64-44BB-B6E5-2E789E0714CD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Lack of Human-like Oracles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فقدان مشاوران شبیه به انسان</a:t>
          </a:r>
          <a:endParaRPr lang="en-US" sz="1400">
            <a:cs typeface="B Yekan" panose="00000400000000000000" pitchFamily="2" charset="-78"/>
          </a:endParaRPr>
        </a:p>
      </dgm:t>
    </dgm:pt>
    <dgm:pt modelId="{DB6A76F7-C14C-4E78-B3A0-439F9FEDEF63}" type="parTrans" cxnId="{EA60830D-15AE-4490-AE14-EC86C65FF68B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E0E5517A-A362-4139-AFA7-9DAEBC809332}" type="sibTrans" cxnId="{EA60830D-15AE-4490-AE14-EC86C65FF68B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4C5BF057-5C6B-4F4A-BC71-0E7847F072BA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Modeling Users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مدل‌سازی کاربران</a:t>
          </a:r>
          <a:endParaRPr lang="en-US" sz="1400">
            <a:cs typeface="B Yekan" panose="00000400000000000000" pitchFamily="2" charset="-78"/>
          </a:endParaRPr>
        </a:p>
      </dgm:t>
    </dgm:pt>
    <dgm:pt modelId="{1222A426-09F8-450C-B050-09A0294486B4}" type="parTrans" cxnId="{3FFF08C9-C27A-48C9-BF41-3D18838028AC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7A2AB8F0-82A4-4EBE-8724-524CF5715650}" type="sibTrans" cxnId="{3FFF08C9-C27A-48C9-BF41-3D18838028AC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8A46C2CA-430E-49D2-B3D4-ED584E412292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Combining Different Design Dimensions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ترکیب ابعاد مختلف طراحی</a:t>
          </a:r>
          <a:endParaRPr lang="en-US" sz="1400">
            <a:cs typeface="B Yekan" panose="00000400000000000000" pitchFamily="2" charset="-78"/>
          </a:endParaRPr>
        </a:p>
      </dgm:t>
    </dgm:pt>
    <dgm:pt modelId="{68E9AC15-6009-4092-A4FB-91BED13E3A28}" type="parTrans" cxnId="{C7966B19-B410-40D3-ABEA-1070105D75BD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F878D44E-B0E9-4187-A25A-B81529C6C835}" type="sibTrans" cxnId="{C7966B19-B410-40D3-ABEA-1070105D75BD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1340DC58-DDB1-45A7-8A8D-079BFD6065FD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Safe Interactive RL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یادگیری تقویتی تعاملی ایمن</a:t>
          </a:r>
          <a:endParaRPr lang="en-US" sz="1400">
            <a:cs typeface="B Yekan" panose="00000400000000000000" pitchFamily="2" charset="-78"/>
          </a:endParaRPr>
        </a:p>
      </dgm:t>
    </dgm:pt>
    <dgm:pt modelId="{2569B696-910F-4DF9-A04C-2A786396BB28}" type="parTrans" cxnId="{AB71C3A7-3D37-4482-91B3-19C9B7B94BD1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A0787418-340C-4D60-8107-BCC24B035CBA}" type="sibTrans" cxnId="{AB71C3A7-3D37-4482-91B3-19C9B7B94BD1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D782656B-D092-4C58-A4DB-7E7040234896}">
      <dgm:prSet custT="1"/>
      <dgm:spPr/>
      <dgm:t>
        <a:bodyPr/>
        <a:lstStyle/>
        <a:p>
          <a:r>
            <a:rPr lang="fa-IR" sz="1400" i="0" baseline="0">
              <a:cs typeface="B Yekan" panose="00000400000000000000" pitchFamily="2" charset="-78"/>
            </a:rPr>
            <a:t>Fast Evaluation of Behaviors</a:t>
          </a:r>
          <a:br>
            <a:rPr lang="fa-IR" sz="1400" i="0" baseline="0">
              <a:cs typeface="B Yekan" panose="00000400000000000000" pitchFamily="2" charset="-78"/>
            </a:rPr>
          </a:br>
          <a:r>
            <a:rPr lang="ar-SA" sz="1400" i="0" baseline="0">
              <a:cs typeface="B Yekan" panose="00000400000000000000" pitchFamily="2" charset="-78"/>
            </a:rPr>
            <a:t>ارزیابی سریع رفتارها</a:t>
          </a:r>
          <a:endParaRPr lang="en-US" sz="1400">
            <a:cs typeface="B Yekan" panose="00000400000000000000" pitchFamily="2" charset="-78"/>
          </a:endParaRPr>
        </a:p>
      </dgm:t>
    </dgm:pt>
    <dgm:pt modelId="{85D51153-84ED-4205-BB98-D9D3707A28BA}" type="parTrans" cxnId="{55B1C66A-BD34-4B63-B03E-0B94125BAD49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D40F7C0D-06F9-43DB-8EEE-B31C20B5118C}" type="sibTrans" cxnId="{55B1C66A-BD34-4B63-B03E-0B94125BAD49}">
      <dgm:prSet custT="1"/>
      <dgm:spPr/>
      <dgm:t>
        <a:bodyPr/>
        <a:lstStyle/>
        <a:p>
          <a:endParaRPr lang="en-US" sz="300">
            <a:cs typeface="B Yekan" panose="00000400000000000000" pitchFamily="2" charset="-78"/>
          </a:endParaRPr>
        </a:p>
      </dgm:t>
    </dgm:pt>
    <dgm:pt modelId="{5096DEB8-2F56-48E9-A87A-221D9015B132}">
      <dgm:prSet custT="1"/>
      <dgm:spPr/>
      <dgm:t>
        <a:bodyPr/>
        <a:lstStyle/>
        <a:p>
          <a:r>
            <a:rPr lang="fa-IR" sz="1400" i="0" baseline="0" dirty="0">
              <a:cs typeface="B Yekan" panose="00000400000000000000" pitchFamily="2" charset="-78"/>
            </a:rPr>
            <a:t>Explainable Interactive RL</a:t>
          </a:r>
          <a:br>
            <a:rPr lang="fa-IR" sz="1400" i="0" baseline="0" dirty="0">
              <a:cs typeface="B Yekan" panose="00000400000000000000" pitchFamily="2" charset="-78"/>
            </a:rPr>
          </a:br>
          <a:r>
            <a:rPr lang="ar-SA" sz="1400" i="0" baseline="0" dirty="0">
              <a:cs typeface="B Yekan" panose="00000400000000000000" pitchFamily="2" charset="-78"/>
            </a:rPr>
            <a:t>یادگیری تقویتی تعاملی قابل توضیح</a:t>
          </a:r>
          <a:endParaRPr lang="en-US" sz="1400" dirty="0">
            <a:cs typeface="B Yekan" panose="00000400000000000000" pitchFamily="2" charset="-78"/>
          </a:endParaRPr>
        </a:p>
      </dgm:t>
    </dgm:pt>
    <dgm:pt modelId="{E0040AEF-BC53-449E-9654-B1FD952014E8}" type="parTrans" cxnId="{34B88DDF-EDCB-464D-BA55-85FFDF4FC0F1}">
      <dgm:prSet/>
      <dgm:spPr/>
      <dgm:t>
        <a:bodyPr/>
        <a:lstStyle/>
        <a:p>
          <a:pPr algn="ctr"/>
          <a:endParaRPr lang="en-US" sz="1400">
            <a:cs typeface="B Yekan" panose="00000400000000000000" pitchFamily="2" charset="-78"/>
          </a:endParaRPr>
        </a:p>
      </dgm:t>
    </dgm:pt>
    <dgm:pt modelId="{42FB59B1-8B97-471E-8C32-361A3429CD89}" type="sibTrans" cxnId="{34B88DDF-EDCB-464D-BA55-85FFDF4FC0F1}">
      <dgm:prSet/>
      <dgm:spPr/>
      <dgm:t>
        <a:bodyPr/>
        <a:lstStyle/>
        <a:p>
          <a:endParaRPr lang="en-US" sz="1400">
            <a:cs typeface="B Yekan" panose="00000400000000000000" pitchFamily="2" charset="-78"/>
          </a:endParaRPr>
        </a:p>
      </dgm:t>
    </dgm:pt>
    <dgm:pt modelId="{E8759ABE-0435-4DBD-AB28-C10B2F900020}" type="pres">
      <dgm:prSet presAssocID="{76D98F7F-B305-4514-9710-0D10AC29E320}" presName="Name0" presStyleCnt="0">
        <dgm:presLayoutVars>
          <dgm:dir/>
          <dgm:resizeHandles val="exact"/>
        </dgm:presLayoutVars>
      </dgm:prSet>
      <dgm:spPr/>
    </dgm:pt>
    <dgm:pt modelId="{A3672F08-8ACE-4BC1-9790-4DDB66B2A4EB}" type="pres">
      <dgm:prSet presAssocID="{4F6542BF-557A-485D-9805-AE2AA5ACBBC5}" presName="node" presStyleLbl="node1" presStyleIdx="0" presStyleCnt="8">
        <dgm:presLayoutVars>
          <dgm:bulletEnabled val="1"/>
        </dgm:presLayoutVars>
      </dgm:prSet>
      <dgm:spPr/>
    </dgm:pt>
    <dgm:pt modelId="{0D1E79ED-9E9E-4B88-A8D5-65235CF433C7}" type="pres">
      <dgm:prSet presAssocID="{48A0E381-55A7-47C8-9993-5B4DACAFD927}" presName="sibTrans" presStyleLbl="sibTrans1D1" presStyleIdx="0" presStyleCnt="7"/>
      <dgm:spPr/>
    </dgm:pt>
    <dgm:pt modelId="{79A744D2-3D95-4BDC-8F1C-BF4C53DA15D8}" type="pres">
      <dgm:prSet presAssocID="{48A0E381-55A7-47C8-9993-5B4DACAFD927}" presName="connectorText" presStyleLbl="sibTrans1D1" presStyleIdx="0" presStyleCnt="7"/>
      <dgm:spPr/>
    </dgm:pt>
    <dgm:pt modelId="{A9D53D41-9007-46DC-907F-6E3940BADE2B}" type="pres">
      <dgm:prSet presAssocID="{AF606F8D-F7DF-42D7-A747-BACA30179E63}" presName="node" presStyleLbl="node1" presStyleIdx="1" presStyleCnt="8">
        <dgm:presLayoutVars>
          <dgm:bulletEnabled val="1"/>
        </dgm:presLayoutVars>
      </dgm:prSet>
      <dgm:spPr/>
    </dgm:pt>
    <dgm:pt modelId="{11D75FE5-0438-4881-96F2-5EFF8E179F45}" type="pres">
      <dgm:prSet presAssocID="{6B539E66-FA66-4558-847F-EBCE28B47086}" presName="sibTrans" presStyleLbl="sibTrans1D1" presStyleIdx="1" presStyleCnt="7"/>
      <dgm:spPr/>
    </dgm:pt>
    <dgm:pt modelId="{8711F7BF-D58E-46E2-BFA8-4D6EE8978678}" type="pres">
      <dgm:prSet presAssocID="{6B539E66-FA66-4558-847F-EBCE28B47086}" presName="connectorText" presStyleLbl="sibTrans1D1" presStyleIdx="1" presStyleCnt="7"/>
      <dgm:spPr/>
    </dgm:pt>
    <dgm:pt modelId="{C57C7DAD-3477-40E0-B204-57EE9489BC9E}" type="pres">
      <dgm:prSet presAssocID="{B51A75E8-DE64-44BB-B6E5-2E789E0714CD}" presName="node" presStyleLbl="node1" presStyleIdx="2" presStyleCnt="8">
        <dgm:presLayoutVars>
          <dgm:bulletEnabled val="1"/>
        </dgm:presLayoutVars>
      </dgm:prSet>
      <dgm:spPr/>
    </dgm:pt>
    <dgm:pt modelId="{FB0F73E2-49E1-47B1-B61C-37BE81EC52E5}" type="pres">
      <dgm:prSet presAssocID="{E0E5517A-A362-4139-AFA7-9DAEBC809332}" presName="sibTrans" presStyleLbl="sibTrans1D1" presStyleIdx="2" presStyleCnt="7"/>
      <dgm:spPr/>
    </dgm:pt>
    <dgm:pt modelId="{9D627A96-2173-4C6D-AEDF-6DB3741EDD54}" type="pres">
      <dgm:prSet presAssocID="{E0E5517A-A362-4139-AFA7-9DAEBC809332}" presName="connectorText" presStyleLbl="sibTrans1D1" presStyleIdx="2" presStyleCnt="7"/>
      <dgm:spPr/>
    </dgm:pt>
    <dgm:pt modelId="{242F56AC-19FA-4560-BFD0-5DA9A9411E6E}" type="pres">
      <dgm:prSet presAssocID="{4C5BF057-5C6B-4F4A-BC71-0E7847F072BA}" presName="node" presStyleLbl="node1" presStyleIdx="3" presStyleCnt="8">
        <dgm:presLayoutVars>
          <dgm:bulletEnabled val="1"/>
        </dgm:presLayoutVars>
      </dgm:prSet>
      <dgm:spPr/>
    </dgm:pt>
    <dgm:pt modelId="{000B8E04-E623-4E93-88AE-7709B1C49FAB}" type="pres">
      <dgm:prSet presAssocID="{7A2AB8F0-82A4-4EBE-8724-524CF5715650}" presName="sibTrans" presStyleLbl="sibTrans1D1" presStyleIdx="3" presStyleCnt="7"/>
      <dgm:spPr/>
    </dgm:pt>
    <dgm:pt modelId="{8651D027-45A4-40CE-88CB-852B616E9B95}" type="pres">
      <dgm:prSet presAssocID="{7A2AB8F0-82A4-4EBE-8724-524CF5715650}" presName="connectorText" presStyleLbl="sibTrans1D1" presStyleIdx="3" presStyleCnt="7"/>
      <dgm:spPr/>
    </dgm:pt>
    <dgm:pt modelId="{0A9769EC-6E35-484B-9E0B-41882116D6E9}" type="pres">
      <dgm:prSet presAssocID="{8A46C2CA-430E-49D2-B3D4-ED584E412292}" presName="node" presStyleLbl="node1" presStyleIdx="4" presStyleCnt="8">
        <dgm:presLayoutVars>
          <dgm:bulletEnabled val="1"/>
        </dgm:presLayoutVars>
      </dgm:prSet>
      <dgm:spPr/>
    </dgm:pt>
    <dgm:pt modelId="{BBF2035F-83C0-4662-B58D-20C05EC9BA7A}" type="pres">
      <dgm:prSet presAssocID="{F878D44E-B0E9-4187-A25A-B81529C6C835}" presName="sibTrans" presStyleLbl="sibTrans1D1" presStyleIdx="4" presStyleCnt="7"/>
      <dgm:spPr/>
    </dgm:pt>
    <dgm:pt modelId="{77072946-2BD3-4BEB-A369-CD27F0CA13B8}" type="pres">
      <dgm:prSet presAssocID="{F878D44E-B0E9-4187-A25A-B81529C6C835}" presName="connectorText" presStyleLbl="sibTrans1D1" presStyleIdx="4" presStyleCnt="7"/>
      <dgm:spPr/>
    </dgm:pt>
    <dgm:pt modelId="{E7ACAA77-7FF7-491C-AC77-4078A830FCED}" type="pres">
      <dgm:prSet presAssocID="{1340DC58-DDB1-45A7-8A8D-079BFD6065FD}" presName="node" presStyleLbl="node1" presStyleIdx="5" presStyleCnt="8">
        <dgm:presLayoutVars>
          <dgm:bulletEnabled val="1"/>
        </dgm:presLayoutVars>
      </dgm:prSet>
      <dgm:spPr/>
    </dgm:pt>
    <dgm:pt modelId="{E91E1B08-55F5-41E4-8080-22E1E6B28F91}" type="pres">
      <dgm:prSet presAssocID="{A0787418-340C-4D60-8107-BCC24B035CBA}" presName="sibTrans" presStyleLbl="sibTrans1D1" presStyleIdx="5" presStyleCnt="7"/>
      <dgm:spPr/>
    </dgm:pt>
    <dgm:pt modelId="{D3E3F41E-83AD-40B5-B52B-B60DE7EAF89B}" type="pres">
      <dgm:prSet presAssocID="{A0787418-340C-4D60-8107-BCC24B035CBA}" presName="connectorText" presStyleLbl="sibTrans1D1" presStyleIdx="5" presStyleCnt="7"/>
      <dgm:spPr/>
    </dgm:pt>
    <dgm:pt modelId="{D2D77634-F5FF-4313-B9D9-4CA8EEB09855}" type="pres">
      <dgm:prSet presAssocID="{D782656B-D092-4C58-A4DB-7E7040234896}" presName="node" presStyleLbl="node1" presStyleIdx="6" presStyleCnt="8">
        <dgm:presLayoutVars>
          <dgm:bulletEnabled val="1"/>
        </dgm:presLayoutVars>
      </dgm:prSet>
      <dgm:spPr/>
    </dgm:pt>
    <dgm:pt modelId="{7E961EE5-1DF6-431C-B015-55B52A9FF4DD}" type="pres">
      <dgm:prSet presAssocID="{D40F7C0D-06F9-43DB-8EEE-B31C20B5118C}" presName="sibTrans" presStyleLbl="sibTrans1D1" presStyleIdx="6" presStyleCnt="7"/>
      <dgm:spPr/>
    </dgm:pt>
    <dgm:pt modelId="{697DD677-7716-410B-969F-0481132D42D7}" type="pres">
      <dgm:prSet presAssocID="{D40F7C0D-06F9-43DB-8EEE-B31C20B5118C}" presName="connectorText" presStyleLbl="sibTrans1D1" presStyleIdx="6" presStyleCnt="7"/>
      <dgm:spPr/>
    </dgm:pt>
    <dgm:pt modelId="{55C5C220-D42E-4429-880C-F148B485957F}" type="pres">
      <dgm:prSet presAssocID="{5096DEB8-2F56-48E9-A87A-221D9015B132}" presName="node" presStyleLbl="node1" presStyleIdx="7" presStyleCnt="8">
        <dgm:presLayoutVars>
          <dgm:bulletEnabled val="1"/>
        </dgm:presLayoutVars>
      </dgm:prSet>
      <dgm:spPr/>
    </dgm:pt>
  </dgm:ptLst>
  <dgm:cxnLst>
    <dgm:cxn modelId="{EA60830D-15AE-4490-AE14-EC86C65FF68B}" srcId="{76D98F7F-B305-4514-9710-0D10AC29E320}" destId="{B51A75E8-DE64-44BB-B6E5-2E789E0714CD}" srcOrd="2" destOrd="0" parTransId="{DB6A76F7-C14C-4E78-B3A0-439F9FEDEF63}" sibTransId="{E0E5517A-A362-4139-AFA7-9DAEBC809332}"/>
    <dgm:cxn modelId="{47515D0F-8E8D-4FAE-ABD7-DFA1DD7E6EBC}" type="presOf" srcId="{E0E5517A-A362-4139-AFA7-9DAEBC809332}" destId="{9D627A96-2173-4C6D-AEDF-6DB3741EDD54}" srcOrd="1" destOrd="0" presId="urn:microsoft.com/office/officeart/2016/7/layout/RepeatingBendingProcessNew"/>
    <dgm:cxn modelId="{8A5F7416-52EC-4148-A430-FB33479B1BD1}" type="presOf" srcId="{1340DC58-DDB1-45A7-8A8D-079BFD6065FD}" destId="{E7ACAA77-7FF7-491C-AC77-4078A830FCED}" srcOrd="0" destOrd="0" presId="urn:microsoft.com/office/officeart/2016/7/layout/RepeatingBendingProcessNew"/>
    <dgm:cxn modelId="{C7966B19-B410-40D3-ABEA-1070105D75BD}" srcId="{76D98F7F-B305-4514-9710-0D10AC29E320}" destId="{8A46C2CA-430E-49D2-B3D4-ED584E412292}" srcOrd="4" destOrd="0" parTransId="{68E9AC15-6009-4092-A4FB-91BED13E3A28}" sibTransId="{F878D44E-B0E9-4187-A25A-B81529C6C835}"/>
    <dgm:cxn modelId="{13731F1B-AAE9-46EB-B7BC-006C4533D959}" type="presOf" srcId="{8A46C2CA-430E-49D2-B3D4-ED584E412292}" destId="{0A9769EC-6E35-484B-9E0B-41882116D6E9}" srcOrd="0" destOrd="0" presId="urn:microsoft.com/office/officeart/2016/7/layout/RepeatingBendingProcessNew"/>
    <dgm:cxn modelId="{D1FD561F-9EE1-4697-ABC2-DAFE76B01087}" type="presOf" srcId="{A0787418-340C-4D60-8107-BCC24B035CBA}" destId="{D3E3F41E-83AD-40B5-B52B-B60DE7EAF89B}" srcOrd="1" destOrd="0" presId="urn:microsoft.com/office/officeart/2016/7/layout/RepeatingBendingProcessNew"/>
    <dgm:cxn modelId="{671A8621-D391-4A17-9B78-A11145FA05FB}" type="presOf" srcId="{76D98F7F-B305-4514-9710-0D10AC29E320}" destId="{E8759ABE-0435-4DBD-AB28-C10B2F900020}" srcOrd="0" destOrd="0" presId="urn:microsoft.com/office/officeart/2016/7/layout/RepeatingBendingProcessNew"/>
    <dgm:cxn modelId="{FBCB9729-8688-41ED-9807-A27F8AB49304}" type="presOf" srcId="{6B539E66-FA66-4558-847F-EBCE28B47086}" destId="{8711F7BF-D58E-46E2-BFA8-4D6EE8978678}" srcOrd="1" destOrd="0" presId="urn:microsoft.com/office/officeart/2016/7/layout/RepeatingBendingProcessNew"/>
    <dgm:cxn modelId="{B0D7192F-87C8-4AD3-8A53-9E9F5FE54189}" type="presOf" srcId="{B51A75E8-DE64-44BB-B6E5-2E789E0714CD}" destId="{C57C7DAD-3477-40E0-B204-57EE9489BC9E}" srcOrd="0" destOrd="0" presId="urn:microsoft.com/office/officeart/2016/7/layout/RepeatingBendingProcessNew"/>
    <dgm:cxn modelId="{D045685B-0F18-4719-A340-95B8604A5853}" srcId="{76D98F7F-B305-4514-9710-0D10AC29E320}" destId="{4F6542BF-557A-485D-9805-AE2AA5ACBBC5}" srcOrd="0" destOrd="0" parTransId="{12012288-5331-4D5D-AF8E-766E941F07D7}" sibTransId="{48A0E381-55A7-47C8-9993-5B4DACAFD927}"/>
    <dgm:cxn modelId="{57ADF05B-7272-4AAD-8912-D30F45D2F08A}" type="presOf" srcId="{E0E5517A-A362-4139-AFA7-9DAEBC809332}" destId="{FB0F73E2-49E1-47B1-B61C-37BE81EC52E5}" srcOrd="0" destOrd="0" presId="urn:microsoft.com/office/officeart/2016/7/layout/RepeatingBendingProcessNew"/>
    <dgm:cxn modelId="{785F0E47-F387-4835-89F0-2A20F49750ED}" type="presOf" srcId="{5096DEB8-2F56-48E9-A87A-221D9015B132}" destId="{55C5C220-D42E-4429-880C-F148B485957F}" srcOrd="0" destOrd="0" presId="urn:microsoft.com/office/officeart/2016/7/layout/RepeatingBendingProcessNew"/>
    <dgm:cxn modelId="{7630E948-487A-412A-8DF0-873A7BD8CF8B}" type="presOf" srcId="{48A0E381-55A7-47C8-9993-5B4DACAFD927}" destId="{79A744D2-3D95-4BDC-8F1C-BF4C53DA15D8}" srcOrd="1" destOrd="0" presId="urn:microsoft.com/office/officeart/2016/7/layout/RepeatingBendingProcessNew"/>
    <dgm:cxn modelId="{55B1C66A-BD34-4B63-B03E-0B94125BAD49}" srcId="{76D98F7F-B305-4514-9710-0D10AC29E320}" destId="{D782656B-D092-4C58-A4DB-7E7040234896}" srcOrd="6" destOrd="0" parTransId="{85D51153-84ED-4205-BB98-D9D3707A28BA}" sibTransId="{D40F7C0D-06F9-43DB-8EEE-B31C20B5118C}"/>
    <dgm:cxn modelId="{86F22D70-DDBE-45F6-B91F-79529390C866}" type="presOf" srcId="{D40F7C0D-06F9-43DB-8EEE-B31C20B5118C}" destId="{697DD677-7716-410B-969F-0481132D42D7}" srcOrd="1" destOrd="0" presId="urn:microsoft.com/office/officeart/2016/7/layout/RepeatingBendingProcessNew"/>
    <dgm:cxn modelId="{ED50B270-5740-42C4-A5D5-C477BAE3BE85}" type="presOf" srcId="{D40F7C0D-06F9-43DB-8EEE-B31C20B5118C}" destId="{7E961EE5-1DF6-431C-B015-55B52A9FF4DD}" srcOrd="0" destOrd="0" presId="urn:microsoft.com/office/officeart/2016/7/layout/RepeatingBendingProcessNew"/>
    <dgm:cxn modelId="{509A0672-D2E4-4A44-84B2-4DB85A521C9E}" type="presOf" srcId="{6B539E66-FA66-4558-847F-EBCE28B47086}" destId="{11D75FE5-0438-4881-96F2-5EFF8E179F45}" srcOrd="0" destOrd="0" presId="urn:microsoft.com/office/officeart/2016/7/layout/RepeatingBendingProcessNew"/>
    <dgm:cxn modelId="{00D10953-3E0B-4DB6-B20E-390DAEBC7E58}" type="presOf" srcId="{AF606F8D-F7DF-42D7-A747-BACA30179E63}" destId="{A9D53D41-9007-46DC-907F-6E3940BADE2B}" srcOrd="0" destOrd="0" presId="urn:microsoft.com/office/officeart/2016/7/layout/RepeatingBendingProcessNew"/>
    <dgm:cxn modelId="{48E64575-FE9B-490F-A2C2-6C67A53F077B}" type="presOf" srcId="{F878D44E-B0E9-4187-A25A-B81529C6C835}" destId="{BBF2035F-83C0-4662-B58D-20C05EC9BA7A}" srcOrd="0" destOrd="0" presId="urn:microsoft.com/office/officeart/2016/7/layout/RepeatingBendingProcessNew"/>
    <dgm:cxn modelId="{0CED0689-7BD9-4E56-ADD5-1DA9B8BED7AE}" type="presOf" srcId="{A0787418-340C-4D60-8107-BCC24B035CBA}" destId="{E91E1B08-55F5-41E4-8080-22E1E6B28F91}" srcOrd="0" destOrd="0" presId="urn:microsoft.com/office/officeart/2016/7/layout/RepeatingBendingProcessNew"/>
    <dgm:cxn modelId="{FCB36B8F-9963-4E22-95AD-3631B1E4AF85}" type="presOf" srcId="{7A2AB8F0-82A4-4EBE-8724-524CF5715650}" destId="{8651D027-45A4-40CE-88CB-852B616E9B95}" srcOrd="1" destOrd="0" presId="urn:microsoft.com/office/officeart/2016/7/layout/RepeatingBendingProcessNew"/>
    <dgm:cxn modelId="{2968DC90-5DA7-4DAC-B4C0-7F4E897C1F23}" type="presOf" srcId="{7A2AB8F0-82A4-4EBE-8724-524CF5715650}" destId="{000B8E04-E623-4E93-88AE-7709B1C49FAB}" srcOrd="0" destOrd="0" presId="urn:microsoft.com/office/officeart/2016/7/layout/RepeatingBendingProcessNew"/>
    <dgm:cxn modelId="{2CF906A5-4BB5-44BB-8282-8F570DA541F7}" type="presOf" srcId="{48A0E381-55A7-47C8-9993-5B4DACAFD927}" destId="{0D1E79ED-9E9E-4B88-A8D5-65235CF433C7}" srcOrd="0" destOrd="0" presId="urn:microsoft.com/office/officeart/2016/7/layout/RepeatingBendingProcessNew"/>
    <dgm:cxn modelId="{AB71C3A7-3D37-4482-91B3-19C9B7B94BD1}" srcId="{76D98F7F-B305-4514-9710-0D10AC29E320}" destId="{1340DC58-DDB1-45A7-8A8D-079BFD6065FD}" srcOrd="5" destOrd="0" parTransId="{2569B696-910F-4DF9-A04C-2A786396BB28}" sibTransId="{A0787418-340C-4D60-8107-BCC24B035CBA}"/>
    <dgm:cxn modelId="{EF5D4AB0-55B7-4CA8-A8BC-44B6192F2E2D}" type="presOf" srcId="{4C5BF057-5C6B-4F4A-BC71-0E7847F072BA}" destId="{242F56AC-19FA-4560-BFD0-5DA9A9411E6E}" srcOrd="0" destOrd="0" presId="urn:microsoft.com/office/officeart/2016/7/layout/RepeatingBendingProcessNew"/>
    <dgm:cxn modelId="{3FFF08C9-C27A-48C9-BF41-3D18838028AC}" srcId="{76D98F7F-B305-4514-9710-0D10AC29E320}" destId="{4C5BF057-5C6B-4F4A-BC71-0E7847F072BA}" srcOrd="3" destOrd="0" parTransId="{1222A426-09F8-450C-B050-09A0294486B4}" sibTransId="{7A2AB8F0-82A4-4EBE-8724-524CF5715650}"/>
    <dgm:cxn modelId="{1447A9D7-FBB6-4BFB-9477-F328AA9DF25A}" type="presOf" srcId="{4F6542BF-557A-485D-9805-AE2AA5ACBBC5}" destId="{A3672F08-8ACE-4BC1-9790-4DDB66B2A4EB}" srcOrd="0" destOrd="0" presId="urn:microsoft.com/office/officeart/2016/7/layout/RepeatingBendingProcessNew"/>
    <dgm:cxn modelId="{34B88DDF-EDCB-464D-BA55-85FFDF4FC0F1}" srcId="{76D98F7F-B305-4514-9710-0D10AC29E320}" destId="{5096DEB8-2F56-48E9-A87A-221D9015B132}" srcOrd="7" destOrd="0" parTransId="{E0040AEF-BC53-449E-9654-B1FD952014E8}" sibTransId="{42FB59B1-8B97-471E-8C32-361A3429CD89}"/>
    <dgm:cxn modelId="{586E94E2-4CBF-4A2D-99BE-5B26A95508BF}" type="presOf" srcId="{F878D44E-B0E9-4187-A25A-B81529C6C835}" destId="{77072946-2BD3-4BEB-A369-CD27F0CA13B8}" srcOrd="1" destOrd="0" presId="urn:microsoft.com/office/officeart/2016/7/layout/RepeatingBendingProcessNew"/>
    <dgm:cxn modelId="{85CB4BF3-EB84-46AB-9319-52C3EC34B380}" srcId="{76D98F7F-B305-4514-9710-0D10AC29E320}" destId="{AF606F8D-F7DF-42D7-A747-BACA30179E63}" srcOrd="1" destOrd="0" parTransId="{7B2ACC4C-1B0E-47C2-8125-7B9F4816EA91}" sibTransId="{6B539E66-FA66-4558-847F-EBCE28B47086}"/>
    <dgm:cxn modelId="{49581BF7-6999-4BD2-AD3E-2C911231EC40}" type="presOf" srcId="{D782656B-D092-4C58-A4DB-7E7040234896}" destId="{D2D77634-F5FF-4313-B9D9-4CA8EEB09855}" srcOrd="0" destOrd="0" presId="urn:microsoft.com/office/officeart/2016/7/layout/RepeatingBendingProcessNew"/>
    <dgm:cxn modelId="{45851E52-9F26-4CC0-9B8D-6A8FC95B0EFF}" type="presParOf" srcId="{E8759ABE-0435-4DBD-AB28-C10B2F900020}" destId="{A3672F08-8ACE-4BC1-9790-4DDB66B2A4EB}" srcOrd="0" destOrd="0" presId="urn:microsoft.com/office/officeart/2016/7/layout/RepeatingBendingProcessNew"/>
    <dgm:cxn modelId="{F8C844CB-774B-46FF-BCB1-9CA93D4A555D}" type="presParOf" srcId="{E8759ABE-0435-4DBD-AB28-C10B2F900020}" destId="{0D1E79ED-9E9E-4B88-A8D5-65235CF433C7}" srcOrd="1" destOrd="0" presId="urn:microsoft.com/office/officeart/2016/7/layout/RepeatingBendingProcessNew"/>
    <dgm:cxn modelId="{A54A6760-6D53-4E79-8669-41DC3CB55630}" type="presParOf" srcId="{0D1E79ED-9E9E-4B88-A8D5-65235CF433C7}" destId="{79A744D2-3D95-4BDC-8F1C-BF4C53DA15D8}" srcOrd="0" destOrd="0" presId="urn:microsoft.com/office/officeart/2016/7/layout/RepeatingBendingProcessNew"/>
    <dgm:cxn modelId="{344B1717-C6CF-431A-A3C4-737F798F4CE7}" type="presParOf" srcId="{E8759ABE-0435-4DBD-AB28-C10B2F900020}" destId="{A9D53D41-9007-46DC-907F-6E3940BADE2B}" srcOrd="2" destOrd="0" presId="urn:microsoft.com/office/officeart/2016/7/layout/RepeatingBendingProcessNew"/>
    <dgm:cxn modelId="{D273E587-312F-4CA7-A7E8-8A0A8DE4479B}" type="presParOf" srcId="{E8759ABE-0435-4DBD-AB28-C10B2F900020}" destId="{11D75FE5-0438-4881-96F2-5EFF8E179F45}" srcOrd="3" destOrd="0" presId="urn:microsoft.com/office/officeart/2016/7/layout/RepeatingBendingProcessNew"/>
    <dgm:cxn modelId="{E244D183-A524-4A66-AF63-46693808F2C9}" type="presParOf" srcId="{11D75FE5-0438-4881-96F2-5EFF8E179F45}" destId="{8711F7BF-D58E-46E2-BFA8-4D6EE8978678}" srcOrd="0" destOrd="0" presId="urn:microsoft.com/office/officeart/2016/7/layout/RepeatingBendingProcessNew"/>
    <dgm:cxn modelId="{753AFBC8-E454-4CC2-B858-E14BD9C4884B}" type="presParOf" srcId="{E8759ABE-0435-4DBD-AB28-C10B2F900020}" destId="{C57C7DAD-3477-40E0-B204-57EE9489BC9E}" srcOrd="4" destOrd="0" presId="urn:microsoft.com/office/officeart/2016/7/layout/RepeatingBendingProcessNew"/>
    <dgm:cxn modelId="{FA13053A-08FC-458D-B73A-347A72848F41}" type="presParOf" srcId="{E8759ABE-0435-4DBD-AB28-C10B2F900020}" destId="{FB0F73E2-49E1-47B1-B61C-37BE81EC52E5}" srcOrd="5" destOrd="0" presId="urn:microsoft.com/office/officeart/2016/7/layout/RepeatingBendingProcessNew"/>
    <dgm:cxn modelId="{E972468B-135D-44EE-A15F-F62BDA57655E}" type="presParOf" srcId="{FB0F73E2-49E1-47B1-B61C-37BE81EC52E5}" destId="{9D627A96-2173-4C6D-AEDF-6DB3741EDD54}" srcOrd="0" destOrd="0" presId="urn:microsoft.com/office/officeart/2016/7/layout/RepeatingBendingProcessNew"/>
    <dgm:cxn modelId="{659EE23F-67D9-4639-AEF7-F80578697655}" type="presParOf" srcId="{E8759ABE-0435-4DBD-AB28-C10B2F900020}" destId="{242F56AC-19FA-4560-BFD0-5DA9A9411E6E}" srcOrd="6" destOrd="0" presId="urn:microsoft.com/office/officeart/2016/7/layout/RepeatingBendingProcessNew"/>
    <dgm:cxn modelId="{302A7B4C-E4C9-4E0E-B07A-D6D3C2EEB6B1}" type="presParOf" srcId="{E8759ABE-0435-4DBD-AB28-C10B2F900020}" destId="{000B8E04-E623-4E93-88AE-7709B1C49FAB}" srcOrd="7" destOrd="0" presId="urn:microsoft.com/office/officeart/2016/7/layout/RepeatingBendingProcessNew"/>
    <dgm:cxn modelId="{A0B06F60-9AED-4587-AEBE-4283D52019E1}" type="presParOf" srcId="{000B8E04-E623-4E93-88AE-7709B1C49FAB}" destId="{8651D027-45A4-40CE-88CB-852B616E9B95}" srcOrd="0" destOrd="0" presId="urn:microsoft.com/office/officeart/2016/7/layout/RepeatingBendingProcessNew"/>
    <dgm:cxn modelId="{0E1C3CFE-6637-410C-88BB-64184F8E2ADC}" type="presParOf" srcId="{E8759ABE-0435-4DBD-AB28-C10B2F900020}" destId="{0A9769EC-6E35-484B-9E0B-41882116D6E9}" srcOrd="8" destOrd="0" presId="urn:microsoft.com/office/officeart/2016/7/layout/RepeatingBendingProcessNew"/>
    <dgm:cxn modelId="{17E15264-E585-4B0E-BFE2-1529B608D8D5}" type="presParOf" srcId="{E8759ABE-0435-4DBD-AB28-C10B2F900020}" destId="{BBF2035F-83C0-4662-B58D-20C05EC9BA7A}" srcOrd="9" destOrd="0" presId="urn:microsoft.com/office/officeart/2016/7/layout/RepeatingBendingProcessNew"/>
    <dgm:cxn modelId="{185B5C14-4361-431B-860B-A66D590BCB6C}" type="presParOf" srcId="{BBF2035F-83C0-4662-B58D-20C05EC9BA7A}" destId="{77072946-2BD3-4BEB-A369-CD27F0CA13B8}" srcOrd="0" destOrd="0" presId="urn:microsoft.com/office/officeart/2016/7/layout/RepeatingBendingProcessNew"/>
    <dgm:cxn modelId="{DACDD07E-7693-4786-B0F0-1D42821477A8}" type="presParOf" srcId="{E8759ABE-0435-4DBD-AB28-C10B2F900020}" destId="{E7ACAA77-7FF7-491C-AC77-4078A830FCED}" srcOrd="10" destOrd="0" presId="urn:microsoft.com/office/officeart/2016/7/layout/RepeatingBendingProcessNew"/>
    <dgm:cxn modelId="{693F2689-6381-457B-BEC2-18C0BBC8673C}" type="presParOf" srcId="{E8759ABE-0435-4DBD-AB28-C10B2F900020}" destId="{E91E1B08-55F5-41E4-8080-22E1E6B28F91}" srcOrd="11" destOrd="0" presId="urn:microsoft.com/office/officeart/2016/7/layout/RepeatingBendingProcessNew"/>
    <dgm:cxn modelId="{2A8F748E-8F74-41EB-887C-0032F2F3BCF4}" type="presParOf" srcId="{E91E1B08-55F5-41E4-8080-22E1E6B28F91}" destId="{D3E3F41E-83AD-40B5-B52B-B60DE7EAF89B}" srcOrd="0" destOrd="0" presId="urn:microsoft.com/office/officeart/2016/7/layout/RepeatingBendingProcessNew"/>
    <dgm:cxn modelId="{C1DC1602-D49B-4429-BA62-CF290201D62B}" type="presParOf" srcId="{E8759ABE-0435-4DBD-AB28-C10B2F900020}" destId="{D2D77634-F5FF-4313-B9D9-4CA8EEB09855}" srcOrd="12" destOrd="0" presId="urn:microsoft.com/office/officeart/2016/7/layout/RepeatingBendingProcessNew"/>
    <dgm:cxn modelId="{50DF4ED3-07A3-4299-9E38-324A2A27918E}" type="presParOf" srcId="{E8759ABE-0435-4DBD-AB28-C10B2F900020}" destId="{7E961EE5-1DF6-431C-B015-55B52A9FF4DD}" srcOrd="13" destOrd="0" presId="urn:microsoft.com/office/officeart/2016/7/layout/RepeatingBendingProcessNew"/>
    <dgm:cxn modelId="{47B3B6B0-54AA-45AA-9B22-9EAAB9AAB002}" type="presParOf" srcId="{7E961EE5-1DF6-431C-B015-55B52A9FF4DD}" destId="{697DD677-7716-410B-969F-0481132D42D7}" srcOrd="0" destOrd="0" presId="urn:microsoft.com/office/officeart/2016/7/layout/RepeatingBendingProcessNew"/>
    <dgm:cxn modelId="{77383CBD-C64B-4240-BCDF-83BBF0D4DACE}" type="presParOf" srcId="{E8759ABE-0435-4DBD-AB28-C10B2F900020}" destId="{55C5C220-D42E-4429-880C-F148B485957F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E79ED-9E9E-4B88-A8D5-65235CF433C7}">
      <dsp:nvSpPr>
        <dsp:cNvPr id="0" name=""/>
        <dsp:cNvSpPr/>
      </dsp:nvSpPr>
      <dsp:spPr>
        <a:xfrm>
          <a:off x="2895417" y="669098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3139943" y="712083"/>
        <a:ext cx="27350" cy="5470"/>
      </dsp:txXfrm>
    </dsp:sp>
    <dsp:sp modelId="{A3672F08-8ACE-4BC1-9790-4DDB66B2A4EB}">
      <dsp:nvSpPr>
        <dsp:cNvPr id="0" name=""/>
        <dsp:cNvSpPr/>
      </dsp:nvSpPr>
      <dsp:spPr>
        <a:xfrm>
          <a:off x="518947" y="1337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 dirty="0">
              <a:cs typeface="B Yekan" panose="00000400000000000000" pitchFamily="2" charset="-78"/>
            </a:rPr>
            <a:t>High-dimensional Environments</a:t>
          </a:r>
          <a:br>
            <a:rPr lang="fa-IR" sz="1400" i="0" kern="1200" baseline="0" dirty="0">
              <a:cs typeface="B Yekan" panose="00000400000000000000" pitchFamily="2" charset="-78"/>
            </a:rPr>
          </a:br>
          <a:r>
            <a:rPr lang="ar-SA" sz="1400" i="0" kern="1200" baseline="0" dirty="0">
              <a:cs typeface="B Yekan" panose="00000400000000000000" pitchFamily="2" charset="-78"/>
            </a:rPr>
            <a:t>محیط‌های با ابعاد بالا</a:t>
          </a:r>
          <a:endParaRPr lang="en-US" sz="1400" kern="1200" dirty="0">
            <a:cs typeface="B Yekan" panose="00000400000000000000" pitchFamily="2" charset="-78"/>
          </a:endParaRPr>
        </a:p>
      </dsp:txBody>
      <dsp:txXfrm>
        <a:off x="518947" y="1337"/>
        <a:ext cx="2378269" cy="1426961"/>
      </dsp:txXfrm>
    </dsp:sp>
    <dsp:sp modelId="{11D75FE5-0438-4881-96F2-5EFF8E179F45}">
      <dsp:nvSpPr>
        <dsp:cNvPr id="0" name=""/>
        <dsp:cNvSpPr/>
      </dsp:nvSpPr>
      <dsp:spPr>
        <a:xfrm>
          <a:off x="5820689" y="669098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6065214" y="712083"/>
        <a:ext cx="27350" cy="5470"/>
      </dsp:txXfrm>
    </dsp:sp>
    <dsp:sp modelId="{A9D53D41-9007-46DC-907F-6E3940BADE2B}">
      <dsp:nvSpPr>
        <dsp:cNvPr id="0" name=""/>
        <dsp:cNvSpPr/>
      </dsp:nvSpPr>
      <dsp:spPr>
        <a:xfrm>
          <a:off x="3444219" y="1337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Lack of Evaluation Techniques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کمبود روش‌های ارزیابی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3444219" y="1337"/>
        <a:ext cx="2378269" cy="1426961"/>
      </dsp:txXfrm>
    </dsp:sp>
    <dsp:sp modelId="{FB0F73E2-49E1-47B1-B61C-37BE81EC52E5}">
      <dsp:nvSpPr>
        <dsp:cNvPr id="0" name=""/>
        <dsp:cNvSpPr/>
      </dsp:nvSpPr>
      <dsp:spPr>
        <a:xfrm>
          <a:off x="8745960" y="669098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8990486" y="712083"/>
        <a:ext cx="27350" cy="5470"/>
      </dsp:txXfrm>
    </dsp:sp>
    <dsp:sp modelId="{C57C7DAD-3477-40E0-B204-57EE9489BC9E}">
      <dsp:nvSpPr>
        <dsp:cNvPr id="0" name=""/>
        <dsp:cNvSpPr/>
      </dsp:nvSpPr>
      <dsp:spPr>
        <a:xfrm>
          <a:off x="6369490" y="1337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Lack of Human-like Oracles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فقدان مشاوران شبیه به انسان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6369490" y="1337"/>
        <a:ext cx="2378269" cy="1426961"/>
      </dsp:txXfrm>
    </dsp:sp>
    <dsp:sp modelId="{000B8E04-E623-4E93-88AE-7709B1C49FAB}">
      <dsp:nvSpPr>
        <dsp:cNvPr id="0" name=""/>
        <dsp:cNvSpPr/>
      </dsp:nvSpPr>
      <dsp:spPr>
        <a:xfrm>
          <a:off x="1708082" y="1426499"/>
          <a:ext cx="8775814" cy="516401"/>
        </a:xfrm>
        <a:custGeom>
          <a:avLst/>
          <a:gdLst/>
          <a:ahLst/>
          <a:cxnLst/>
          <a:rect l="0" t="0" r="0" b="0"/>
          <a:pathLst>
            <a:path>
              <a:moveTo>
                <a:pt x="8775814" y="0"/>
              </a:moveTo>
              <a:lnTo>
                <a:pt x="8775814" y="275300"/>
              </a:lnTo>
              <a:lnTo>
                <a:pt x="0" y="275300"/>
              </a:lnTo>
              <a:lnTo>
                <a:pt x="0" y="516401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5876168" y="1681964"/>
        <a:ext cx="439642" cy="5470"/>
      </dsp:txXfrm>
    </dsp:sp>
    <dsp:sp modelId="{242F56AC-19FA-4560-BFD0-5DA9A9411E6E}">
      <dsp:nvSpPr>
        <dsp:cNvPr id="0" name=""/>
        <dsp:cNvSpPr/>
      </dsp:nvSpPr>
      <dsp:spPr>
        <a:xfrm>
          <a:off x="9294762" y="1337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Modeling Users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مدل‌سازی کاربران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9294762" y="1337"/>
        <a:ext cx="2378269" cy="1426961"/>
      </dsp:txXfrm>
    </dsp:sp>
    <dsp:sp modelId="{BBF2035F-83C0-4662-B58D-20C05EC9BA7A}">
      <dsp:nvSpPr>
        <dsp:cNvPr id="0" name=""/>
        <dsp:cNvSpPr/>
      </dsp:nvSpPr>
      <dsp:spPr>
        <a:xfrm>
          <a:off x="2895417" y="2643061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3139943" y="2686046"/>
        <a:ext cx="27350" cy="5470"/>
      </dsp:txXfrm>
    </dsp:sp>
    <dsp:sp modelId="{0A9769EC-6E35-484B-9E0B-41882116D6E9}">
      <dsp:nvSpPr>
        <dsp:cNvPr id="0" name=""/>
        <dsp:cNvSpPr/>
      </dsp:nvSpPr>
      <dsp:spPr>
        <a:xfrm>
          <a:off x="518947" y="1975300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Combining Different Design Dimensions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ترکیب ابعاد مختلف طراحی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518947" y="1975300"/>
        <a:ext cx="2378269" cy="1426961"/>
      </dsp:txXfrm>
    </dsp:sp>
    <dsp:sp modelId="{E91E1B08-55F5-41E4-8080-22E1E6B28F91}">
      <dsp:nvSpPr>
        <dsp:cNvPr id="0" name=""/>
        <dsp:cNvSpPr/>
      </dsp:nvSpPr>
      <dsp:spPr>
        <a:xfrm>
          <a:off x="5820689" y="2643061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6065214" y="2686046"/>
        <a:ext cx="27350" cy="5470"/>
      </dsp:txXfrm>
    </dsp:sp>
    <dsp:sp modelId="{E7ACAA77-7FF7-491C-AC77-4078A830FCED}">
      <dsp:nvSpPr>
        <dsp:cNvPr id="0" name=""/>
        <dsp:cNvSpPr/>
      </dsp:nvSpPr>
      <dsp:spPr>
        <a:xfrm>
          <a:off x="3444219" y="1975300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Safe Interactive RL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یادگیری تقویتی تعاملی ایمن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3444219" y="1975300"/>
        <a:ext cx="2378269" cy="1426961"/>
      </dsp:txXfrm>
    </dsp:sp>
    <dsp:sp modelId="{7E961EE5-1DF6-431C-B015-55B52A9FF4DD}">
      <dsp:nvSpPr>
        <dsp:cNvPr id="0" name=""/>
        <dsp:cNvSpPr/>
      </dsp:nvSpPr>
      <dsp:spPr>
        <a:xfrm>
          <a:off x="8745960" y="2643061"/>
          <a:ext cx="5164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401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33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" kern="1200">
            <a:cs typeface="B Yekan" panose="00000400000000000000" pitchFamily="2" charset="-78"/>
          </a:endParaRPr>
        </a:p>
      </dsp:txBody>
      <dsp:txXfrm>
        <a:off x="8990486" y="2686046"/>
        <a:ext cx="27350" cy="5470"/>
      </dsp:txXfrm>
    </dsp:sp>
    <dsp:sp modelId="{D2D77634-F5FF-4313-B9D9-4CA8EEB09855}">
      <dsp:nvSpPr>
        <dsp:cNvPr id="0" name=""/>
        <dsp:cNvSpPr/>
      </dsp:nvSpPr>
      <dsp:spPr>
        <a:xfrm>
          <a:off x="6369490" y="1975300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>
              <a:cs typeface="B Yekan" panose="00000400000000000000" pitchFamily="2" charset="-78"/>
            </a:rPr>
            <a:t>Fast Evaluation of Behaviors</a:t>
          </a:r>
          <a:br>
            <a:rPr lang="fa-IR" sz="1400" i="0" kern="1200" baseline="0">
              <a:cs typeface="B Yekan" panose="00000400000000000000" pitchFamily="2" charset="-78"/>
            </a:rPr>
          </a:br>
          <a:r>
            <a:rPr lang="ar-SA" sz="1400" i="0" kern="1200" baseline="0">
              <a:cs typeface="B Yekan" panose="00000400000000000000" pitchFamily="2" charset="-78"/>
            </a:rPr>
            <a:t>ارزیابی سریع رفتارها</a:t>
          </a:r>
          <a:endParaRPr lang="en-US" sz="1400" kern="1200">
            <a:cs typeface="B Yekan" panose="00000400000000000000" pitchFamily="2" charset="-78"/>
          </a:endParaRPr>
        </a:p>
      </dsp:txBody>
      <dsp:txXfrm>
        <a:off x="6369490" y="1975300"/>
        <a:ext cx="2378269" cy="1426961"/>
      </dsp:txXfrm>
    </dsp:sp>
    <dsp:sp modelId="{55C5C220-D42E-4429-880C-F148B485957F}">
      <dsp:nvSpPr>
        <dsp:cNvPr id="0" name=""/>
        <dsp:cNvSpPr/>
      </dsp:nvSpPr>
      <dsp:spPr>
        <a:xfrm>
          <a:off x="9294762" y="1975300"/>
          <a:ext cx="2378269" cy="142696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537" tIns="122326" rIns="116537" bIns="12232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i="0" kern="1200" baseline="0" dirty="0">
              <a:cs typeface="B Yekan" panose="00000400000000000000" pitchFamily="2" charset="-78"/>
            </a:rPr>
            <a:t>Explainable Interactive RL</a:t>
          </a:r>
          <a:br>
            <a:rPr lang="fa-IR" sz="1400" i="0" kern="1200" baseline="0" dirty="0">
              <a:cs typeface="B Yekan" panose="00000400000000000000" pitchFamily="2" charset="-78"/>
            </a:rPr>
          </a:br>
          <a:r>
            <a:rPr lang="ar-SA" sz="1400" i="0" kern="1200" baseline="0" dirty="0">
              <a:cs typeface="B Yekan" panose="00000400000000000000" pitchFamily="2" charset="-78"/>
            </a:rPr>
            <a:t>یادگیری تقویتی تعاملی قابل توضیح</a:t>
          </a:r>
          <a:endParaRPr lang="en-US" sz="1400" kern="1200" dirty="0">
            <a:cs typeface="B Yekan" panose="00000400000000000000" pitchFamily="2" charset="-78"/>
          </a:endParaRPr>
        </a:p>
      </dsp:txBody>
      <dsp:txXfrm>
        <a:off x="9294762" y="1975300"/>
        <a:ext cx="2378269" cy="1426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C6D215A-351B-47EA-B663-143F0C8C5518}" type="datetimeFigureOut">
              <a:rPr lang="fa-IR" smtClean="0"/>
              <a:t>22/05/1446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E429049-661C-448C-976A-DE86492B855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9262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در وظیفه اول، میتوان به کمک فیدبک‌های متفاوت تسک‌های متفاوت به ایجنت محول کرد.</a:t>
            </a:r>
          </a:p>
          <a:p>
            <a:pPr algn="r" rtl="1"/>
            <a:r>
              <a:rPr lang="fa-IR" dirty="0"/>
              <a:t>برای وظیفه دوم، مهندس باید بتواند تسک‌های جدید برای یادگیری تعاملی پیدا کند.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9049-661C-448C-976A-DE86492B8555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1733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AE" dirty="0"/>
              <a:t>IRL</a:t>
            </a:r>
            <a:r>
              <a:rPr lang="fa-IR" dirty="0"/>
              <a:t> بصورت کلی سعی دارد از دانش پیشین یک انسان در انجام تسک‌های معرفی شده بهره گیرد.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9049-661C-448C-976A-DE86492B8555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995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AE" dirty="0"/>
              <a:t>Testbed</a:t>
            </a:r>
            <a:r>
              <a:rPr lang="fa-IR" dirty="0"/>
              <a:t>های متفاوتی برای </a:t>
            </a:r>
            <a:r>
              <a:rPr lang="en-AE" dirty="0"/>
              <a:t>IRL</a:t>
            </a:r>
            <a:r>
              <a:rPr lang="fa-IR" dirty="0"/>
              <a:t> موجود هستند.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9049-661C-448C-976A-DE86492B8555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98260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1"/>
            <a:r>
              <a:rPr lang="en-AE" dirty="0"/>
              <a:t>Delay</a:t>
            </a:r>
          </a:p>
          <a:p>
            <a:pPr algn="ctr" rtl="1"/>
            <a:r>
              <a:rPr lang="fa-IR" dirty="0"/>
              <a:t>انتخاب تارگت‌های ویژه بجای رسیدن به هدف غایی</a:t>
            </a:r>
          </a:p>
          <a:p>
            <a:pPr algn="ctr" rtl="1"/>
            <a:r>
              <a:rPr lang="en-AE" dirty="0"/>
              <a:t>Binary Critique</a:t>
            </a:r>
            <a:endParaRPr lang="fa-IR" dirty="0"/>
          </a:p>
          <a:p>
            <a:pPr algn="ctr" rtl="1"/>
            <a:r>
              <a:rPr lang="en-AE" dirty="0"/>
              <a:t>Short-sighted Agents</a:t>
            </a:r>
          </a:p>
          <a:p>
            <a:pPr algn="ctr" rtl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9049-661C-448C-976A-DE86492B8555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3204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2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9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5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90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4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3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9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4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77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9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3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8F94E-2BF1-56A5-87AC-0C4270793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obot operating a machine">
            <a:extLst>
              <a:ext uri="{FF2B5EF4-FFF2-40B4-BE49-F238E27FC236}">
                <a16:creationId xmlns:a16="http://schemas.microsoft.com/office/drawing/2014/main" id="{1A8B6030-2E1F-022B-E623-677BDF1C44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96" b="23114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3D8CD4-7FBE-9118-0CEB-9C1A2FA6A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20219" y="-65315"/>
            <a:ext cx="7557315" cy="3771957"/>
          </a:xfrm>
          <a:custGeom>
            <a:avLst/>
            <a:gdLst>
              <a:gd name="connsiteX0" fmla="*/ 52567 w 7557315"/>
              <a:gd name="connsiteY0" fmla="*/ 3771957 h 3771957"/>
              <a:gd name="connsiteX1" fmla="*/ 7557315 w 7557315"/>
              <a:gd name="connsiteY1" fmla="*/ 3640961 h 3771957"/>
              <a:gd name="connsiteX2" fmla="*/ 3406126 w 7557315"/>
              <a:gd name="connsiteY2" fmla="*/ 499129 h 3771957"/>
              <a:gd name="connsiteX3" fmla="*/ 3350264 w 7557315"/>
              <a:gd name="connsiteY3" fmla="*/ 459014 h 3771957"/>
              <a:gd name="connsiteX4" fmla="*/ 1923366 w 7557315"/>
              <a:gd name="connsiteY4" fmla="*/ 763 h 3771957"/>
              <a:gd name="connsiteX5" fmla="*/ 1768756 w 7557315"/>
              <a:gd name="connsiteY5" fmla="*/ 1549 h 3771957"/>
              <a:gd name="connsiteX6" fmla="*/ 144811 w 7557315"/>
              <a:gd name="connsiteY6" fmla="*/ 625253 h 3771957"/>
              <a:gd name="connsiteX7" fmla="*/ 0 w 7557315"/>
              <a:gd name="connsiteY7" fmla="*/ 760395 h 377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57315" h="3771957">
                <a:moveTo>
                  <a:pt x="52567" y="3771957"/>
                </a:moveTo>
                <a:lnTo>
                  <a:pt x="7557315" y="3640961"/>
                </a:lnTo>
                <a:lnTo>
                  <a:pt x="3406126" y="499129"/>
                </a:lnTo>
                <a:lnTo>
                  <a:pt x="3350264" y="459014"/>
                </a:lnTo>
                <a:cubicBezTo>
                  <a:pt x="2914482" y="162529"/>
                  <a:pt x="2418440" y="12600"/>
                  <a:pt x="1923366" y="763"/>
                </a:cubicBezTo>
                <a:cubicBezTo>
                  <a:pt x="1871795" y="-470"/>
                  <a:pt x="1820236" y="-206"/>
                  <a:pt x="1768756" y="1549"/>
                </a:cubicBezTo>
                <a:cubicBezTo>
                  <a:pt x="1183172" y="21502"/>
                  <a:pt x="607903" y="234096"/>
                  <a:pt x="144811" y="625253"/>
                </a:cubicBezTo>
                <a:lnTo>
                  <a:pt x="0" y="760395"/>
                </a:ln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71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B4542-BE51-F4A0-489E-6F105F023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065" y="498764"/>
            <a:ext cx="3726596" cy="1496291"/>
          </a:xfrm>
        </p:spPr>
        <p:txBody>
          <a:bodyPr anchor="b">
            <a:normAutofit/>
          </a:bodyPr>
          <a:lstStyle/>
          <a:p>
            <a:r>
              <a:rPr lang="en-AE" sz="3200" dirty="0">
                <a:solidFill>
                  <a:schemeClr val="accent3">
                    <a:lumMod val="50000"/>
                  </a:schemeClr>
                </a:solidFill>
              </a:rPr>
              <a:t>I</a:t>
            </a:r>
            <a:r>
              <a:rPr lang="en-AE" sz="3200" dirty="0"/>
              <a:t>nteractive </a:t>
            </a:r>
            <a:r>
              <a:rPr lang="en-AE" sz="3200" dirty="0">
                <a:solidFill>
                  <a:schemeClr val="accent3">
                    <a:lumMod val="50000"/>
                  </a:schemeClr>
                </a:solidFill>
              </a:rPr>
              <a:t>RL</a:t>
            </a:r>
            <a:r>
              <a:rPr lang="en-AE" sz="3200" dirty="0"/>
              <a:t> for Robotics</a:t>
            </a:r>
            <a:endParaRPr lang="fa-I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342C9-D5D6-37D0-6998-53A58270C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944" y="2108579"/>
            <a:ext cx="2754568" cy="1019085"/>
          </a:xfrm>
        </p:spPr>
        <p:txBody>
          <a:bodyPr>
            <a:normAutofit/>
          </a:bodyPr>
          <a:lstStyle/>
          <a:p>
            <a:pPr algn="ctr" rtl="1"/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cs typeface="B Yekan" panose="00000400000000000000" pitchFamily="2" charset="-78"/>
              </a:rPr>
              <a:t>بردیا طورانداز</a:t>
            </a:r>
          </a:p>
          <a:p>
            <a:pPr algn="ctr" rtl="1"/>
            <a:r>
              <a:rPr lang="fa-IR" b="1" dirty="0">
                <a:cs typeface="B Yekan" panose="00000400000000000000" pitchFamily="2" charset="-78"/>
              </a:rPr>
              <a:t>علیرضا عباسی</a:t>
            </a:r>
          </a:p>
        </p:txBody>
      </p:sp>
      <p:pic>
        <p:nvPicPr>
          <p:cNvPr id="5" name="Intrinsic interactive reinforcement learning_ Using error-related potentials (1)">
            <a:hlinkClick r:id="" action="ppaction://media"/>
            <a:extLst>
              <a:ext uri="{FF2B5EF4-FFF2-40B4-BE49-F238E27FC236}">
                <a16:creationId xmlns:a16="http://schemas.microsoft.com/office/drawing/2014/main" id="{946D7AF1-46B3-F45D-EEC1-0DDCDB6D47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85387" end="954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01619" y="2383937"/>
            <a:ext cx="7758543" cy="43641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85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72"/>
    </mc:Choice>
    <mc:Fallback>
      <p:transition spd="slow" advTm="1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99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8099" objId="5"/>
        <p14:stopEvt time="17672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1E3DD-78D0-2FC9-BF44-12C08C5E3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DD9DF-37B8-D46B-0909-288960C1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1796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تقلیدی تعاملی در یادگیری تقویتی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E84A4-96B7-4C4E-A96E-C7C9E8A96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948" y="1936411"/>
            <a:ext cx="6820053" cy="2978150"/>
          </a:xfrm>
        </p:spPr>
        <p:txBody>
          <a:bodyPr>
            <a:normAutofit/>
          </a:bodyPr>
          <a:lstStyle/>
          <a:p>
            <a:pPr algn="r" rtl="1"/>
            <a:r>
              <a:rPr lang="en-AE" b="1" dirty="0">
                <a:cs typeface="B Yekan" panose="00000400000000000000" pitchFamily="2" charset="-78"/>
              </a:rPr>
              <a:t>D4RL</a:t>
            </a:r>
            <a:r>
              <a:rPr lang="fa-IR" b="1" dirty="0">
                <a:cs typeface="B Yekan" panose="00000400000000000000" pitchFamily="2" charset="-78"/>
              </a:rPr>
              <a:t> : ابزار متن-باز برای بنچ‌-مارک الگوریتم‌های آفلاین یادگیری تقویتی</a:t>
            </a:r>
          </a:p>
          <a:p>
            <a:pPr algn="r" rtl="1"/>
            <a:r>
              <a:rPr lang="fa-IR" b="1" dirty="0">
                <a:cs typeface="B Yekan" panose="00000400000000000000" pitchFamily="2" charset="-78"/>
              </a:rPr>
              <a:t>محیط </a:t>
            </a:r>
            <a:r>
              <a:rPr lang="en-AE" b="1" dirty="0">
                <a:cs typeface="B Yekan" panose="00000400000000000000" pitchFamily="2" charset="-78"/>
              </a:rPr>
              <a:t>Adroit Pen</a:t>
            </a:r>
            <a:endParaRPr lang="fa-IR" b="1" dirty="0">
              <a:cs typeface="B Yekan" panose="000004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C91606-C1A5-7251-79BF-94BBD91F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88" y="2884986"/>
            <a:ext cx="7300913" cy="38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L-ViGen">
            <a:extLst>
              <a:ext uri="{FF2B5EF4-FFF2-40B4-BE49-F238E27FC236}">
                <a16:creationId xmlns:a16="http://schemas.microsoft.com/office/drawing/2014/main" id="{50D0389A-91CF-CFC9-870F-934AFCB2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53" y="74170"/>
            <a:ext cx="3221447" cy="322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L-ViGen">
            <a:extLst>
              <a:ext uri="{FF2B5EF4-FFF2-40B4-BE49-F238E27FC236}">
                <a16:creationId xmlns:a16="http://schemas.microsoft.com/office/drawing/2014/main" id="{2143C067-02C2-3158-9560-E8C971C69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52" y="3562383"/>
            <a:ext cx="3221447" cy="322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58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48"/>
    </mc:Choice>
    <mc:Fallback>
      <p:transition spd="slow" advTm="4424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C8AF9-A4E8-E0C9-8D87-6527230C8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A63B-3BA6-C25E-EF86-04B5FADB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1796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تقلیدی تعاملی در یادگیری تقویتی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9EA07-770D-0759-852B-B2F32DE3B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124" y="1936410"/>
            <a:ext cx="6888878" cy="1101758"/>
          </a:xfrm>
        </p:spPr>
        <p:txBody>
          <a:bodyPr>
            <a:normAutofit lnSpcReduction="10000"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استراتژی مداخله: </a:t>
            </a:r>
          </a:p>
          <a:p>
            <a:pPr lvl="1" algn="r" rtl="1"/>
            <a:r>
              <a:rPr lang="en-US" b="1" dirty="0">
                <a:cs typeface="B Yekan" panose="00000400000000000000" pitchFamily="2" charset="-78"/>
              </a:rPr>
              <a:t>r</a:t>
            </a:r>
            <a:r>
              <a:rPr lang="en-AE" b="1" dirty="0" err="1">
                <a:cs typeface="B Yekan" panose="00000400000000000000" pitchFamily="2" charset="-78"/>
              </a:rPr>
              <a:t>andom</a:t>
            </a:r>
            <a:r>
              <a:rPr lang="en-AE" b="1" dirty="0">
                <a:cs typeface="B Yekan" panose="00000400000000000000" pitchFamily="2" charset="-78"/>
              </a:rPr>
              <a:t> </a:t>
            </a:r>
            <a:r>
              <a:rPr lang="fa-IR" b="1" dirty="0">
                <a:cs typeface="B Yekan" panose="00000400000000000000" pitchFamily="2" charset="-78"/>
              </a:rPr>
              <a:t> : مداخله در 30 و 50 و 85 درصد زمان‌ها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بر پایه </a:t>
            </a:r>
            <a:r>
              <a:rPr lang="en-AE" b="1" dirty="0">
                <a:cs typeface="B Yekan" panose="00000400000000000000" pitchFamily="2" charset="-78"/>
              </a:rPr>
              <a:t>value</a:t>
            </a:r>
            <a:r>
              <a:rPr lang="fa-IR" b="1" dirty="0">
                <a:cs typeface="B Yekan" panose="00000400000000000000" pitchFamily="2" charset="-78"/>
              </a:rPr>
              <a:t> : مقایسه با پالیسی خبره (</a:t>
            </a:r>
            <a:r>
              <a:rPr lang="en-AE" b="1" dirty="0">
                <a:cs typeface="B Yekan" panose="00000400000000000000" pitchFamily="2" charset="-78"/>
              </a:rPr>
              <a:t>expert</a:t>
            </a:r>
            <a:r>
              <a:rPr lang="fa-IR" b="1" dirty="0">
                <a:cs typeface="B Yekan" panose="00000400000000000000" pitchFamily="2" charset="-78"/>
              </a:rPr>
              <a:t>)</a:t>
            </a:r>
          </a:p>
          <a:p>
            <a:pPr lvl="1" algn="r" rtl="1"/>
            <a:endParaRPr lang="fa-IR" b="1" dirty="0">
              <a:cs typeface="B Yekan" panose="00000400000000000000" pitchFamily="2" charset="-78"/>
            </a:endParaRPr>
          </a:p>
          <a:p>
            <a:pPr lvl="1" algn="r" rtl="1"/>
            <a:endParaRPr lang="fa-IR" b="1" dirty="0">
              <a:cs typeface="B Yeka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AC2CD-07CF-D6FD-A161-3964592D7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803" y="2998092"/>
            <a:ext cx="8339821" cy="977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F1F74-B0EA-4365-9F99-5262C77C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140" y="4276573"/>
            <a:ext cx="6767146" cy="2819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CA9756-4DEA-955E-F033-3E8F9E4E3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980" y="5876394"/>
            <a:ext cx="6820491" cy="67061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FDE156-4A46-6B74-DA60-EE3AFC5AC1A2}"/>
              </a:ext>
            </a:extLst>
          </p:cNvPr>
          <p:cNvSpPr txBox="1">
            <a:spLocks/>
          </p:cNvSpPr>
          <p:nvPr/>
        </p:nvSpPr>
        <p:spPr>
          <a:xfrm>
            <a:off x="4975124" y="4666586"/>
            <a:ext cx="6888878" cy="110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b="1" dirty="0">
                <a:cs typeface="B Yekan" panose="00000400000000000000" pitchFamily="2" charset="-78"/>
              </a:rPr>
              <a:t>پالیسی خبره: 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ترین روی دیتاست </a:t>
            </a:r>
            <a:r>
              <a:rPr lang="en-AE" b="1" dirty="0">
                <a:cs typeface="B Yekan" panose="00000400000000000000" pitchFamily="2" charset="-78"/>
              </a:rPr>
              <a:t>D4RL</a:t>
            </a:r>
            <a:r>
              <a:rPr lang="fa-IR" b="1" dirty="0">
                <a:cs typeface="B Yekan" panose="00000400000000000000" pitchFamily="2" charset="-78"/>
              </a:rPr>
              <a:t> در ابعاد کوچک‌تر (10 و 40 و 90 درصد)</a:t>
            </a:r>
          </a:p>
          <a:p>
            <a:pPr lvl="1" algn="r" rtl="1"/>
            <a:endParaRPr lang="fa-IR" b="1" dirty="0">
              <a:cs typeface="B Yekan" panose="00000400000000000000" pitchFamily="2" charset="-78"/>
            </a:endParaRPr>
          </a:p>
          <a:p>
            <a:pPr lvl="1" algn="r" rtl="1"/>
            <a:endParaRPr lang="fa-IR" b="1" dirty="0">
              <a:cs typeface="B Yekan" panose="00000400000000000000" pitchFamily="2" charset="-78"/>
            </a:endParaRPr>
          </a:p>
        </p:txBody>
      </p:sp>
      <p:pic>
        <p:nvPicPr>
          <p:cNvPr id="2050" name="Picture 2" descr="Implicit Q-Learning with TorchRL - Minari Documentation">
            <a:extLst>
              <a:ext uri="{FF2B5EF4-FFF2-40B4-BE49-F238E27FC236}">
                <a16:creationId xmlns:a16="http://schemas.microsoft.com/office/drawing/2014/main" id="{ED656CF4-B26B-BF1E-2AD1-5E8669731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3" t="17280" r="2739" b="23796"/>
          <a:stretch/>
        </p:blipFill>
        <p:spPr bwMode="auto">
          <a:xfrm>
            <a:off x="914401" y="257190"/>
            <a:ext cx="3124200" cy="25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94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14"/>
    </mc:Choice>
    <mc:Fallback>
      <p:transition spd="slow" advTm="7221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DA54-1CBE-AD41-7EA1-7FBD6DE6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CC30-9C74-C1F4-3DDF-EE947480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1796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تقلیدی تعاملی در یادگیری تقویتی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79EB2-1462-7AA9-6EC5-3359F2323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760" y="1936411"/>
            <a:ext cx="5910241" cy="297815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نتیجه شبیه‌سازی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FCA9AA-CFBB-8A0B-41C8-EC9B4BE9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79" y="3401900"/>
            <a:ext cx="9872641" cy="32880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CA39C4-CC77-93D9-9A99-05F95017F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217962"/>
            <a:ext cx="8278656" cy="30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4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7"/>
    </mc:Choice>
    <mc:Fallback>
      <p:transition spd="slow" advTm="1733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6ECD7-09AB-A753-8F3E-064AEC44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FBC4-D4AA-EC67-F7DF-1CF8915B4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753" y="324121"/>
            <a:ext cx="6996413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تقلیدی تعاملی در یادگیری تقویتی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15E4-DE4E-AB54-7990-83A74EE10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3757" y="1639161"/>
            <a:ext cx="2060244" cy="575295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نتیجه شبیه‌سازی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A7B32A7-5407-9147-9CA0-6847D186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0" y="2617864"/>
            <a:ext cx="6192147" cy="325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C3CA80DA-13D7-FCA6-610D-5BF5BC5B6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7176"/>
            <a:ext cx="5945961" cy="312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06EE7-B320-E7E2-CF27-8095ED629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99" y="1639161"/>
            <a:ext cx="5066171" cy="59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5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9"/>
    </mc:Choice>
    <mc:Fallback>
      <p:transition spd="slow" advTm="2113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E3B5A-F839-5F1B-33EB-5B84806E9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3E40-026A-9011-70AE-AA1112B2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390" y="201718"/>
            <a:ext cx="846073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تقلیدی تعاملی در یادگیری تقویتی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CE5F7-F47A-DB74-4D25-8D619063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760" y="1936410"/>
            <a:ext cx="5910241" cy="3480541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اعمال روی ربات حقیقی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داینامیک غیرپیوسته و غیرقابل پیش‌بینی برخورد 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ورودی سنگین (تصویر دوربین)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اعمال روی پلتفرم با شکل متغیر (حوله)</a:t>
            </a:r>
          </a:p>
          <a:p>
            <a:pPr lvl="1" algn="r" rtl="1"/>
            <a:r>
              <a:rPr lang="fa-IR" b="1" dirty="0">
                <a:cs typeface="B Yekan" panose="00000400000000000000" pitchFamily="2" charset="-78"/>
              </a:rPr>
              <a:t>اپراتور مداخله‌گر (انسان) غیر ایده‌آل</a:t>
            </a:r>
          </a:p>
          <a:p>
            <a:pPr algn="r" rtl="1"/>
            <a:r>
              <a:rPr lang="fa-IR" b="1" dirty="0">
                <a:cs typeface="B Yekan" panose="00000400000000000000" pitchFamily="2" charset="-78"/>
              </a:rPr>
              <a:t>انتخاب ریوارد بصورت دستی بسیار دشوار است.</a:t>
            </a:r>
          </a:p>
          <a:p>
            <a:pPr algn="r" rtl="1"/>
            <a:r>
              <a:rPr lang="fa-IR" b="1" dirty="0">
                <a:cs typeface="B Yekan" panose="00000400000000000000" pitchFamily="2" charset="-78"/>
              </a:rPr>
              <a:t>نتیجه: 95درصد نرخ موفقیت در 20 مسیر سنجش</a:t>
            </a:r>
          </a:p>
          <a:p>
            <a:pPr algn="r" rtl="1"/>
            <a:endParaRPr lang="fa-IR" b="1" dirty="0">
              <a:cs typeface="B Yekan" panose="00000400000000000000" pitchFamily="2" charset="-78"/>
            </a:endParaRPr>
          </a:p>
        </p:txBody>
      </p:sp>
      <p:pic>
        <p:nvPicPr>
          <p:cNvPr id="15" name="20241121-1519-45.1769190">
            <a:hlinkClick r:id="" action="ppaction://media"/>
            <a:extLst>
              <a:ext uri="{FF2B5EF4-FFF2-40B4-BE49-F238E27FC236}">
                <a16:creationId xmlns:a16="http://schemas.microsoft.com/office/drawing/2014/main" id="{B1646652-6251-BE7D-E350-DE00585BD0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9599" y="2305337"/>
            <a:ext cx="6548289" cy="364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97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94"/>
    </mc:Choice>
    <mc:Fallback>
      <p:transition spd="slow" advTm="40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6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15"/>
        <p14:playEvt time="29932" objId="15"/>
        <p14:stopEvt time="40494" objId="1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C9DCE9-8B61-6A43-B836-86E33DA7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1796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تقویتی تعاملی برای رباتیک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AF18F-199D-6DF4-6AB6-4CB52158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9702" y="1936411"/>
            <a:ext cx="3924299" cy="297815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انسان در حلقه </a:t>
            </a:r>
            <a:r>
              <a:rPr lang="fa-IR" dirty="0"/>
              <a:t>(</a:t>
            </a:r>
            <a:r>
              <a:rPr lang="en-AE" dirty="0"/>
              <a:t>Human-in-the-loop</a:t>
            </a:r>
            <a:r>
              <a:rPr lang="fa-IR" dirty="0"/>
              <a:t>)</a:t>
            </a:r>
          </a:p>
          <a:p>
            <a:pPr algn="r" rtl="1"/>
            <a:r>
              <a:rPr lang="fa-IR" b="1" dirty="0">
                <a:cs typeface="B Yekan" panose="00000400000000000000" pitchFamily="2" charset="-78"/>
              </a:rPr>
              <a:t>تعامل انسان و کامپیوتر</a:t>
            </a:r>
          </a:p>
        </p:txBody>
      </p:sp>
      <p:pic>
        <p:nvPicPr>
          <p:cNvPr id="5" name="Picture 4" descr="A group of people around a table with laptops&#10;&#10;Description automatically generated">
            <a:extLst>
              <a:ext uri="{FF2B5EF4-FFF2-40B4-BE49-F238E27FC236}">
                <a16:creationId xmlns:a16="http://schemas.microsoft.com/office/drawing/2014/main" id="{F42DEE64-7D9E-332D-E6BB-D6530338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849" b="18392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pic>
        <p:nvPicPr>
          <p:cNvPr id="8" name="Picture 7" descr="A diagram of different types of things&#10;&#10;Description automatically generated">
            <a:extLst>
              <a:ext uri="{FF2B5EF4-FFF2-40B4-BE49-F238E27FC236}">
                <a16:creationId xmlns:a16="http://schemas.microsoft.com/office/drawing/2014/main" id="{EC58F833-1BA9-452A-D4EE-9736B21DE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5" r="22969"/>
          <a:stretch/>
        </p:blipFill>
        <p:spPr>
          <a:xfrm>
            <a:off x="4252299" y="2872581"/>
            <a:ext cx="3441681" cy="3668643"/>
          </a:xfrm>
          <a:prstGeom prst="rect">
            <a:avLst/>
          </a:prstGeom>
        </p:spPr>
      </p:pic>
      <p:pic>
        <p:nvPicPr>
          <p:cNvPr id="1028" name="Picture 4" descr="What is Human-Computer Interaction (HCI)? | IxDF">
            <a:extLst>
              <a:ext uri="{FF2B5EF4-FFF2-40B4-BE49-F238E27FC236}">
                <a16:creationId xmlns:a16="http://schemas.microsoft.com/office/drawing/2014/main" id="{014201D7-BD62-BD9C-A927-CEE694FF9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4"/>
          <a:stretch/>
        </p:blipFill>
        <p:spPr bwMode="auto">
          <a:xfrm>
            <a:off x="8082379" y="3095086"/>
            <a:ext cx="3441682" cy="34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39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43"/>
    </mc:Choice>
    <mc:Fallback>
      <p:transition spd="slow" advTm="3554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1A06B62-8BB1-9677-4094-5FB84178B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C44E2-EE25-935A-4C09-781B322F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143000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تعامل انسان و کامپیوتر در زمینه </a:t>
            </a:r>
            <a:r>
              <a:rPr lang="en-AE" dirty="0"/>
              <a:t>IML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D399D-A9F3-6233-7FD2-EC05FCB4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884" y="2736850"/>
            <a:ext cx="5529415" cy="297815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تعریف تکنیک‌های تعامل انسان و کامپیوتر (انواع فیدبک)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پیدا کردن کابردهای جدید</a:t>
            </a:r>
          </a:p>
        </p:txBody>
      </p:sp>
      <p:pic>
        <p:nvPicPr>
          <p:cNvPr id="5" name="Picture 4" descr="A group of people looking at a large screen with a brain diagram&#10;&#10;Description automatically generated">
            <a:extLst>
              <a:ext uri="{FF2B5EF4-FFF2-40B4-BE49-F238E27FC236}">
                <a16:creationId xmlns:a16="http://schemas.microsoft.com/office/drawing/2014/main" id="{94B3D242-84EA-A66C-A267-56FC777765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301" b="2939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pic>
        <p:nvPicPr>
          <p:cNvPr id="6" name="Picture 2" descr="Interactive machine learning with corrective annotation puts the... |  Download Scientific Diagram">
            <a:extLst>
              <a:ext uri="{FF2B5EF4-FFF2-40B4-BE49-F238E27FC236}">
                <a16:creationId xmlns:a16="http://schemas.microsoft.com/office/drawing/2014/main" id="{7DB12C04-5DF3-0D21-F8EC-2D2C15C0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110" y="3799130"/>
            <a:ext cx="6372644" cy="305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L-ViGen">
            <a:extLst>
              <a:ext uri="{FF2B5EF4-FFF2-40B4-BE49-F238E27FC236}">
                <a16:creationId xmlns:a16="http://schemas.microsoft.com/office/drawing/2014/main" id="{9402F3B4-017A-FE1C-5D18-8C9E8D2F8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" y="3544957"/>
            <a:ext cx="3221447" cy="322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698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50"/>
    </mc:Choice>
    <mc:Fallback>
      <p:transition spd="slow" advTm="43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D94E4-5424-CDE3-1D96-2B4E9F65D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869E-536B-299F-D535-F2D0CA53F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837" y="19497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ویژگیهای </a:t>
            </a:r>
            <a:r>
              <a:rPr lang="en-AE" dirty="0">
                <a:cs typeface="B Titr" panose="00000700000000000000" pitchFamily="2" charset="-78"/>
              </a:rPr>
              <a:t>IRL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86166-AD9A-31D6-80DF-D1F6B83F2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554" y="1330397"/>
            <a:ext cx="3924299" cy="297815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سریعتر از </a:t>
            </a:r>
            <a:r>
              <a:rPr lang="en-AE" dirty="0">
                <a:cs typeface="B Yekan" panose="00000400000000000000" pitchFamily="2" charset="-78"/>
              </a:rPr>
              <a:t>Automatic RL</a:t>
            </a:r>
            <a:endParaRPr lang="fa-IR" dirty="0">
              <a:cs typeface="B Yekan" panose="00000400000000000000" pitchFamily="2" charset="-78"/>
            </a:endParaRPr>
          </a:p>
          <a:p>
            <a:pPr algn="r" rtl="1"/>
            <a:r>
              <a:rPr lang="en-AE" dirty="0">
                <a:cs typeface="B Yekan" panose="00000400000000000000" pitchFamily="2" charset="-78"/>
              </a:rPr>
              <a:t>Generalized</a:t>
            </a:r>
            <a:r>
              <a:rPr lang="fa-IR" dirty="0">
                <a:cs typeface="B Yekan" panose="00000400000000000000" pitchFamily="2" charset="-78"/>
              </a:rPr>
              <a:t> نبودن پاسخ‌ها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پیچیدگی تعامل با انسان‌های متفاوت</a:t>
            </a:r>
          </a:p>
          <a:p>
            <a:pPr algn="r" rtl="1"/>
            <a:endParaRPr lang="fa-IR" dirty="0">
              <a:cs typeface="B Yekan" panose="00000400000000000000" pitchFamily="2" charset="-78"/>
            </a:endParaRPr>
          </a:p>
        </p:txBody>
      </p:sp>
      <p:pic>
        <p:nvPicPr>
          <p:cNvPr id="5" name="Picture 4" descr="A group of people looking at a large screen with a brain diagram&#10;&#10;Description automatically generated">
            <a:extLst>
              <a:ext uri="{FF2B5EF4-FFF2-40B4-BE49-F238E27FC236}">
                <a16:creationId xmlns:a16="http://schemas.microsoft.com/office/drawing/2014/main" id="{7C2C1429-5F9D-76E4-358F-AA6A52D55E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301" b="2939"/>
          <a:stretch/>
        </p:blipFill>
        <p:spPr>
          <a:xfrm>
            <a:off x="1" y="-2357"/>
            <a:ext cx="7872431" cy="4310904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105F1-59D9-7BB2-2C89-182884B4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57" y="2663991"/>
            <a:ext cx="7323455" cy="4160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04EAE6-3CD4-8D09-E805-52C4A99BB6B2}"/>
              </a:ext>
            </a:extLst>
          </p:cNvPr>
          <p:cNvSpPr txBox="1"/>
          <p:nvPr/>
        </p:nvSpPr>
        <p:spPr>
          <a:xfrm rot="3075025">
            <a:off x="1139943" y="5309185"/>
            <a:ext cx="165430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AE" sz="3200" b="1" dirty="0"/>
              <a:t>Delay?</a:t>
            </a:r>
            <a:endParaRPr lang="fa-IR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77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50"/>
    </mc:Choice>
    <mc:Fallback>
      <p:transition spd="slow" advTm="53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54BF9-069D-4F21-7439-63E78C027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FA7C-C456-F085-2523-8EA85DD04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143000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محیط‌های آزمایشی یادگیری تقویتی تعاملی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A731D-9801-AFE4-BA19-5CA25B83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736850"/>
            <a:ext cx="3924299" cy="2978150"/>
          </a:xfrm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رباتیک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هوش مصنوعی در بازی‌ها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تعامل انسان و کامپیوتر</a:t>
            </a:r>
          </a:p>
          <a:p>
            <a:pPr algn="r" rtl="1"/>
            <a:endParaRPr lang="fa-IR" dirty="0">
              <a:cs typeface="B Yekan" panose="00000400000000000000" pitchFamily="2" charset="-78"/>
            </a:endParaRPr>
          </a:p>
        </p:txBody>
      </p:sp>
      <p:pic>
        <p:nvPicPr>
          <p:cNvPr id="5" name="Picture 4" descr="A group of people looking at a large screen with a brain diagram&#10;&#10;Description automatically generated">
            <a:extLst>
              <a:ext uri="{FF2B5EF4-FFF2-40B4-BE49-F238E27FC236}">
                <a16:creationId xmlns:a16="http://schemas.microsoft.com/office/drawing/2014/main" id="{3397E375-A7A7-8EF4-40D0-DE32DC0C7F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2301" b="2939"/>
          <a:stretch/>
        </p:blipFill>
        <p:spPr>
          <a:xfrm>
            <a:off x="2" y="-2357"/>
            <a:ext cx="7496540" cy="4105068"/>
          </a:xfrm>
          <a:custGeom>
            <a:avLst/>
            <a:gdLst/>
            <a:ahLst/>
            <a:cxnLst/>
            <a:rect l="l" t="t" r="r" b="b"/>
            <a:pathLst>
              <a:path w="7872431" h="4310904">
                <a:moveTo>
                  <a:pt x="0" y="0"/>
                </a:moveTo>
                <a:lnTo>
                  <a:pt x="7872431" y="0"/>
                </a:lnTo>
                <a:lnTo>
                  <a:pt x="3042989" y="3788060"/>
                </a:lnTo>
                <a:cubicBezTo>
                  <a:pt x="2579199" y="4115583"/>
                  <a:pt x="2047750" y="4286391"/>
                  <a:pt x="1514750" y="4308448"/>
                </a:cubicBezTo>
                <a:cubicBezTo>
                  <a:pt x="1015062" y="4329127"/>
                  <a:pt x="514010" y="4219067"/>
                  <a:pt x="66064" y="3984830"/>
                </a:cubicBezTo>
                <a:lnTo>
                  <a:pt x="0" y="394774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452951-6021-6525-CD38-B77D4761F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35" y="4705061"/>
            <a:ext cx="11187129" cy="1798476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B52D7E4-98F8-C4EA-9D3C-0B0B05848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7"/>
            <a:ext cx="7488080" cy="3918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DB319-D983-3EDC-1912-E911624C4613}"/>
              </a:ext>
            </a:extLst>
          </p:cNvPr>
          <p:cNvSpPr txBox="1"/>
          <p:nvPr/>
        </p:nvSpPr>
        <p:spPr>
          <a:xfrm>
            <a:off x="-136635" y="6503537"/>
            <a:ext cx="1154035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1600" b="1" dirty="0">
                <a:cs typeface="B Yekan" panose="00000400000000000000" pitchFamily="2" charset="-78"/>
              </a:rPr>
              <a:t>منبع:	</a:t>
            </a:r>
            <a:r>
              <a:rPr lang="fa-IR" sz="1600" dirty="0"/>
              <a:t>	</a:t>
            </a:r>
            <a:r>
              <a:rPr lang="en-US" sz="1600" b="1" dirty="0"/>
              <a:t>A Survey on Interactive Reinforcement Learning: Design Principles and Open Challenges</a:t>
            </a:r>
            <a:r>
              <a:rPr lang="fa-IR" sz="1600" dirty="0"/>
              <a:t>	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541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65"/>
    </mc:Choice>
    <mc:Fallback>
      <p:transition spd="slow" advTm="2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6B217-D362-C937-4C78-AE540A04F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5FA1DC-0DF8-38C3-C578-DD09E896A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04027-5438-7FB4-B125-D3A07598C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8319" y="-107312"/>
            <a:ext cx="12842240" cy="1030604"/>
          </a:xfrm>
          <a:solidFill>
            <a:schemeClr val="accent3">
              <a:lumMod val="60000"/>
              <a:lumOff val="40000"/>
            </a:schemeClr>
          </a:solidFill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ابعاد طراحی</a:t>
            </a:r>
            <a:endParaRPr lang="fa-I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D6CF7-96E2-7A30-593D-6DF2557C5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0" y="923291"/>
            <a:ext cx="5761415" cy="2978152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تابع پاداش: فیدبک انسانی (توسط شخص خبره)، جهت تسریع یادگیری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سیاست بهینه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کاوش</a:t>
            </a:r>
          </a:p>
          <a:p>
            <a:pPr algn="r" rtl="1"/>
            <a:r>
              <a:rPr lang="fa-IR" dirty="0">
                <a:cs typeface="B Yekan" panose="00000400000000000000" pitchFamily="2" charset="-78"/>
              </a:rPr>
              <a:t>تابع ارزش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1BDE2-6FA1-DAE5-3CA8-296BBAB33A49}"/>
              </a:ext>
            </a:extLst>
          </p:cNvPr>
          <p:cNvSpPr txBox="1"/>
          <p:nvPr/>
        </p:nvSpPr>
        <p:spPr>
          <a:xfrm>
            <a:off x="1318894" y="3336648"/>
            <a:ext cx="38763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C</a:t>
            </a:r>
            <a:r>
              <a:rPr lang="en-AE" b="1" dirty="0" err="1"/>
              <a:t>redit</a:t>
            </a:r>
            <a:r>
              <a:rPr lang="en-AE" b="1" dirty="0"/>
              <a:t> Assignment Problem</a:t>
            </a:r>
            <a:endParaRPr lang="fa-I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33149-D92D-C0E1-4C41-CFEB634A43BA}"/>
              </a:ext>
            </a:extLst>
          </p:cNvPr>
          <p:cNvSpPr txBox="1"/>
          <p:nvPr/>
        </p:nvSpPr>
        <p:spPr>
          <a:xfrm rot="1966485">
            <a:off x="3445483" y="2227702"/>
            <a:ext cx="38763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AE" b="1" dirty="0"/>
              <a:t>Reward Hacking</a:t>
            </a:r>
            <a:endParaRPr lang="fa-I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FDCFA-C3BC-445E-1AAD-5C843ED4745A}"/>
              </a:ext>
            </a:extLst>
          </p:cNvPr>
          <p:cNvSpPr txBox="1"/>
          <p:nvPr/>
        </p:nvSpPr>
        <p:spPr>
          <a:xfrm rot="18949532">
            <a:off x="899505" y="4123107"/>
            <a:ext cx="387633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AE" sz="2400" b="1" dirty="0"/>
              <a:t>Advise</a:t>
            </a:r>
            <a:endParaRPr lang="fa-I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83A732-915B-EB0E-34C1-02CA2B9D8667}"/>
              </a:ext>
            </a:extLst>
          </p:cNvPr>
          <p:cNvSpPr txBox="1"/>
          <p:nvPr/>
        </p:nvSpPr>
        <p:spPr>
          <a:xfrm rot="782090">
            <a:off x="4958714" y="4919706"/>
            <a:ext cx="387633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M</a:t>
            </a:r>
            <a:r>
              <a:rPr lang="en-AE" sz="2400" b="1" dirty="0" err="1"/>
              <a:t>yopic</a:t>
            </a:r>
            <a:r>
              <a:rPr lang="en-AE" sz="2400" b="1" dirty="0"/>
              <a:t> Agents</a:t>
            </a:r>
            <a:endParaRPr lang="fa-IR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2C678-1A54-A4CE-B822-E695C1621600}"/>
              </a:ext>
            </a:extLst>
          </p:cNvPr>
          <p:cNvSpPr txBox="1"/>
          <p:nvPr/>
        </p:nvSpPr>
        <p:spPr>
          <a:xfrm>
            <a:off x="8743169" y="4904214"/>
            <a:ext cx="2162107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AE" sz="2400" b="1" dirty="0"/>
              <a:t>More Works To Be Done!</a:t>
            </a:r>
            <a:endParaRPr lang="fa-IR" sz="3200" dirty="0"/>
          </a:p>
          <a:p>
            <a:endParaRPr lang="fa-IR" sz="32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325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401"/>
    </mc:Choice>
    <mc:Fallback>
      <p:transition spd="slow" advTm="169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6171-6621-4C28-4D20-17C58983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9F75-F1BF-46B8-28EF-6A76DFF0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000" y="-84934"/>
            <a:ext cx="2099997" cy="1257299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ابعاد طراحی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04087-E73F-6964-F538-A3144D56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8" y="788485"/>
            <a:ext cx="11692439" cy="59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7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75"/>
    </mc:Choice>
    <mc:Fallback>
      <p:transition spd="slow" advTm="305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AF6617-828B-2980-702B-AF56A7D31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looking at a large screen with a brain diagram&#10;&#10;Description automatically generated">
            <a:extLst>
              <a:ext uri="{FF2B5EF4-FFF2-40B4-BE49-F238E27FC236}">
                <a16:creationId xmlns:a16="http://schemas.microsoft.com/office/drawing/2014/main" id="{67220AC4-2245-911E-94FE-9BD7DA5A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41555" b="219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6B8B75-ACF8-B5D1-45FB-DB15BFC3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040" y="581661"/>
            <a:ext cx="5345502" cy="1257300"/>
          </a:xfrm>
          <a:ln>
            <a:noFill/>
          </a:ln>
        </p:spPr>
        <p:txBody>
          <a:bodyPr anchor="ctr">
            <a:normAutofit/>
          </a:bodyPr>
          <a:lstStyle/>
          <a:p>
            <a:pPr algn="ctr" rtl="1"/>
            <a:r>
              <a:rPr lang="fa-IR" sz="48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cs typeface="B Titr" panose="00000700000000000000" pitchFamily="2" charset="-78"/>
              </a:rPr>
              <a:t>مسائل</a:t>
            </a:r>
            <a:r>
              <a:rPr lang="fa-IR" sz="4800" dirty="0">
                <a:solidFill>
                  <a:srgbClr val="FFFFFF"/>
                </a:solidFill>
                <a:cs typeface="B Titr" panose="00000700000000000000" pitchFamily="2" charset="-78"/>
              </a:rPr>
              <a:t> </a:t>
            </a:r>
            <a:r>
              <a:rPr lang="fa-IR" sz="4800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  <a:cs typeface="B Titr" panose="00000700000000000000" pitchFamily="2" charset="-78"/>
              </a:rPr>
              <a:t>تحقیقاتی</a:t>
            </a:r>
            <a:endParaRPr lang="fa-IR" sz="4800" dirty="0">
              <a:ln>
                <a:solidFill>
                  <a:schemeClr val="tx1"/>
                </a:solidFill>
              </a:ln>
              <a:solidFill>
                <a:srgbClr val="FFFFFF"/>
              </a:solidFill>
            </a:endParaRPr>
          </a:p>
        </p:txBody>
      </p:sp>
      <p:graphicFrame>
        <p:nvGraphicFramePr>
          <p:cNvPr id="8" name="Rectangle 2">
            <a:extLst>
              <a:ext uri="{FF2B5EF4-FFF2-40B4-BE49-F238E27FC236}">
                <a16:creationId xmlns:a16="http://schemas.microsoft.com/office/drawing/2014/main" id="{D5959190-36DB-710B-1E43-399BBF984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432021"/>
              </p:ext>
            </p:extLst>
          </p:nvPr>
        </p:nvGraphicFramePr>
        <p:xfrm>
          <a:off x="-20" y="2872739"/>
          <a:ext cx="12191980" cy="34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117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6"/>
    </mc:Choice>
    <mc:Fallback>
      <p:transition spd="slow" advTm="667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0259-1EE7-8BFE-4D54-6B2296960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961C-7FB6-5617-13B3-1CEAF2C9D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17962"/>
            <a:ext cx="3924299" cy="1612290"/>
          </a:xfrm>
        </p:spPr>
        <p:txBody>
          <a:bodyPr anchor="ctr">
            <a:normAutofit/>
          </a:bodyPr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یادگیری تقلیدی تعاملی در یادگیری تقویتی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FAF8B-74E6-0043-E918-60F533B6D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760" y="1936411"/>
            <a:ext cx="5910241" cy="297815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Yekan" panose="00000400000000000000" pitchFamily="2" charset="-78"/>
              </a:rPr>
              <a:t>اعمال فیدبک توسط انسان درصورت بهینه نبودن پالیسی</a:t>
            </a:r>
          </a:p>
          <a:p>
            <a:pPr algn="r" rtl="1"/>
            <a:r>
              <a:rPr lang="fa-IR" b="1" dirty="0">
                <a:cs typeface="B Yekan" panose="00000400000000000000" pitchFamily="2" charset="-78"/>
              </a:rPr>
              <a:t>اعمال یادگیری تقویتی با فیدبک تعاملی بعنوان سیگنال </a:t>
            </a:r>
            <a:r>
              <a:rPr lang="fa-IR" b="1" dirty="0">
                <a:solidFill>
                  <a:srgbClr val="FF0000"/>
                </a:solidFill>
                <a:cs typeface="B Yekan" panose="00000400000000000000" pitchFamily="2" charset="-78"/>
              </a:rPr>
              <a:t>ریوارد</a:t>
            </a:r>
            <a:endParaRPr lang="en-AE" b="1" dirty="0">
              <a:solidFill>
                <a:srgbClr val="FF0000"/>
              </a:solidFill>
              <a:cs typeface="B Yekan" panose="00000400000000000000" pitchFamily="2" charset="-78"/>
            </a:endParaRPr>
          </a:p>
          <a:p>
            <a:pPr algn="r" rtl="1"/>
            <a:endParaRPr lang="fa-IR" b="1" dirty="0">
              <a:cs typeface="B Yekan" panose="000004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F818DA-A1FC-BD62-D7EA-14E1CA5F9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" t="17592" r="41732" b="22380"/>
          <a:stretch/>
        </p:blipFill>
        <p:spPr bwMode="auto">
          <a:xfrm>
            <a:off x="0" y="-100331"/>
            <a:ext cx="5598160" cy="352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82F49-C40E-A857-50C9-4DA1BDC4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196" y="3635893"/>
            <a:ext cx="7850738" cy="2783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1FBF29-3184-426E-98A1-A5DFF6F4137C}"/>
              </a:ext>
            </a:extLst>
          </p:cNvPr>
          <p:cNvSpPr txBox="1"/>
          <p:nvPr/>
        </p:nvSpPr>
        <p:spPr>
          <a:xfrm>
            <a:off x="7799932" y="6427113"/>
            <a:ext cx="43920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sz="1100" b="1" i="0" dirty="0">
                <a:solidFill>
                  <a:srgbClr val="000000"/>
                </a:solidFill>
                <a:effectLst/>
                <a:latin typeface="Titillium Web" panose="020F0502020204030204" pitchFamily="2" charset="0"/>
              </a:rPr>
              <a:t>International Conference on Learning Representations (ICLR) 2024</a:t>
            </a:r>
            <a:endParaRPr lang="fa-IR" sz="1100" b="1" dirty="0">
              <a:cs typeface="B Yekan" panose="00000400000000000000" pitchFamily="2" charset="-78"/>
            </a:endParaRPr>
          </a:p>
          <a:p>
            <a:pPr algn="r" rtl="1"/>
            <a:r>
              <a:rPr lang="fa-IR" sz="1100" b="1" dirty="0">
                <a:cs typeface="B Yekan" panose="00000400000000000000" pitchFamily="2" charset="-78"/>
              </a:rPr>
              <a:t>منبع:	   </a:t>
            </a:r>
            <a:r>
              <a:rPr lang="fa-IR" sz="1100" dirty="0">
                <a:solidFill>
                  <a:schemeClr val="accent4">
                    <a:lumMod val="75000"/>
                  </a:schemeClr>
                </a:solidFill>
              </a:rPr>
              <a:t>	               https://rlif-page.github.io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30126-386F-EA06-2996-BF607989B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00" y="3432515"/>
            <a:ext cx="3717107" cy="32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8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14"/>
    </mc:Choice>
    <mc:Fallback>
      <p:transition spd="slow" advTm="5091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12.6|11.7|4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7.8|20.8|15.9|23.1"/>
</p:tagLst>
</file>

<file path=ppt/theme/theme1.xml><?xml version="1.0" encoding="utf-8"?>
<a:theme xmlns:a="http://schemas.openxmlformats.org/drawingml/2006/main" name="SwellVTI">
  <a:themeElements>
    <a:clrScheme name="AnalogousFromLightSeed_2SEEDS">
      <a:dk1>
        <a:srgbClr val="000000"/>
      </a:dk1>
      <a:lt1>
        <a:srgbClr val="FFFFFF"/>
      </a:lt1>
      <a:dk2>
        <a:srgbClr val="243341"/>
      </a:dk2>
      <a:lt2>
        <a:srgbClr val="E8E4E2"/>
      </a:lt2>
      <a:accent1>
        <a:srgbClr val="24ADE3"/>
      </a:accent1>
      <a:accent2>
        <a:srgbClr val="39B4A3"/>
      </a:accent2>
      <a:accent3>
        <a:srgbClr val="6F95ED"/>
      </a:accent3>
      <a:accent4>
        <a:srgbClr val="5B4FEA"/>
      </a:accent4>
      <a:accent5>
        <a:srgbClr val="AD6FED"/>
      </a:accent5>
      <a:accent6>
        <a:srgbClr val="DC4FEA"/>
      </a:accent6>
      <a:hlink>
        <a:srgbClr val="AA7561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</TotalTime>
  <Words>454</Words>
  <Application>Microsoft Office PowerPoint</Application>
  <PresentationFormat>Widescreen</PresentationFormat>
  <Paragraphs>77</Paragraphs>
  <Slides>14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B Titr</vt:lpstr>
      <vt:lpstr>B Yekan</vt:lpstr>
      <vt:lpstr>Neue Haas Grotesk Text Pro</vt:lpstr>
      <vt:lpstr>Titillium Web</vt:lpstr>
      <vt:lpstr>SwellVTI</vt:lpstr>
      <vt:lpstr>Interactive RL for Robotics</vt:lpstr>
      <vt:lpstr>یادگیری تقویتی تعاملی برای رباتیک</vt:lpstr>
      <vt:lpstr>تعامل انسان و کامپیوتر در زمینه IML</vt:lpstr>
      <vt:lpstr>ویژگیهای IRL</vt:lpstr>
      <vt:lpstr>محیط‌های آزمایشی یادگیری تقویتی تعاملی</vt:lpstr>
      <vt:lpstr>ابعاد طراحی</vt:lpstr>
      <vt:lpstr>ابعاد طراحی</vt:lpstr>
      <vt:lpstr>مسائل تحقیقاتی</vt:lpstr>
      <vt:lpstr>یادگیری تقلیدی تعاملی در یادگیری تقویتی</vt:lpstr>
      <vt:lpstr>یادگیری تقلیدی تعاملی در یادگیری تقویتی</vt:lpstr>
      <vt:lpstr>یادگیری تقلیدی تعاملی در یادگیری تقویتی</vt:lpstr>
      <vt:lpstr>یادگیری تقلیدی تعاملی در یادگیری تقویتی</vt:lpstr>
      <vt:lpstr>یادگیری تقلیدی تعاملی در یادگیری تقویتی</vt:lpstr>
      <vt:lpstr>یادگیری تقلیدی تعاملی در یادگیری تقویتی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Alireza Abassi</dc:creator>
  <cp:lastModifiedBy>Alireza Abassi</cp:lastModifiedBy>
  <cp:revision>12</cp:revision>
  <dcterms:created xsi:type="dcterms:W3CDTF">2024-11-15T11:48:55Z</dcterms:created>
  <dcterms:modified xsi:type="dcterms:W3CDTF">2024-11-23T19:36:57Z</dcterms:modified>
</cp:coreProperties>
</file>